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9" r:id="rId1"/>
    <p:sldMasterId id="2147483900" r:id="rId2"/>
    <p:sldMasterId id="2147483923" r:id="rId3"/>
    <p:sldMasterId id="2147483950" r:id="rId4"/>
  </p:sldMasterIdLst>
  <p:notesMasterIdLst>
    <p:notesMasterId r:id="rId49"/>
  </p:notesMasterIdLst>
  <p:sldIdLst>
    <p:sldId id="256" r:id="rId5"/>
    <p:sldId id="258" r:id="rId6"/>
    <p:sldId id="393" r:id="rId7"/>
    <p:sldId id="655" r:id="rId8"/>
    <p:sldId id="642" r:id="rId9"/>
    <p:sldId id="656" r:id="rId10"/>
    <p:sldId id="654" r:id="rId11"/>
    <p:sldId id="694" r:id="rId12"/>
    <p:sldId id="653" r:id="rId13"/>
    <p:sldId id="652" r:id="rId14"/>
    <p:sldId id="651" r:id="rId15"/>
    <p:sldId id="693" r:id="rId16"/>
    <p:sldId id="650" r:id="rId17"/>
    <p:sldId id="690" r:id="rId18"/>
    <p:sldId id="648" r:id="rId19"/>
    <p:sldId id="695" r:id="rId20"/>
    <p:sldId id="646" r:id="rId21"/>
    <p:sldId id="645" r:id="rId22"/>
    <p:sldId id="644" r:id="rId23"/>
    <p:sldId id="659" r:id="rId24"/>
    <p:sldId id="643" r:id="rId25"/>
    <p:sldId id="691" r:id="rId26"/>
    <p:sldId id="660" r:id="rId27"/>
    <p:sldId id="657" r:id="rId28"/>
    <p:sldId id="662" r:id="rId29"/>
    <p:sldId id="663" r:id="rId30"/>
    <p:sldId id="664" r:id="rId31"/>
    <p:sldId id="668" r:id="rId32"/>
    <p:sldId id="667" r:id="rId33"/>
    <p:sldId id="666" r:id="rId34"/>
    <p:sldId id="692" r:id="rId35"/>
    <p:sldId id="665" r:id="rId36"/>
    <p:sldId id="669" r:id="rId37"/>
    <p:sldId id="672" r:id="rId38"/>
    <p:sldId id="673" r:id="rId39"/>
    <p:sldId id="671" r:id="rId40"/>
    <p:sldId id="670" r:id="rId41"/>
    <p:sldId id="675" r:id="rId42"/>
    <p:sldId id="676" r:id="rId43"/>
    <p:sldId id="680" r:id="rId44"/>
    <p:sldId id="674" r:id="rId45"/>
    <p:sldId id="679" r:id="rId46"/>
    <p:sldId id="678" r:id="rId47"/>
    <p:sldId id="689" r:id="rId48"/>
  </p:sldIdLst>
  <p:sldSz cx="9144000" cy="6858000" type="screen4x3"/>
  <p:notesSz cx="6858000" cy="9144000"/>
  <p:custDataLst>
    <p:tags r:id="rId50"/>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7DBB"/>
    <a:srgbClr val="153357"/>
    <a:srgbClr val="F47024"/>
    <a:srgbClr val="FF69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50" autoAdjust="0"/>
    <p:restoredTop sz="76471" autoAdjust="0"/>
  </p:normalViewPr>
  <p:slideViewPr>
    <p:cSldViewPr>
      <p:cViewPr varScale="1">
        <p:scale>
          <a:sx n="57" d="100"/>
          <a:sy n="57" d="100"/>
        </p:scale>
        <p:origin x="1566" y="66"/>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59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ags" Target="tags/tag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D5E809C-9095-4892-AEFB-C32EEF913A8B}" type="datetimeFigureOut">
              <a:rPr lang="en-US"/>
              <a:pPr>
                <a:defRPr/>
              </a:pPr>
              <a:t>9/13/2016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A21DD36-6CB4-4725-9091-4B23A9F47920}" type="slidenum">
              <a:rPr lang="en-US"/>
              <a:pPr>
                <a:defRPr/>
              </a:pPr>
              <a:t>‹#›</a:t>
            </a:fld>
            <a:endParaRPr lang="en-US" dirty="0"/>
          </a:p>
        </p:txBody>
      </p:sp>
    </p:spTree>
    <p:extLst>
      <p:ext uri="{BB962C8B-B14F-4D97-AF65-F5344CB8AC3E}">
        <p14:creationId xmlns:p14="http://schemas.microsoft.com/office/powerpoint/2010/main" val="31935639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pPr eaLnBrk="1" hangingPunct="1"/>
            <a:r>
              <a:rPr lang="en-US" dirty="0" smtClean="0">
                <a:cs typeface="Arial" charset="0"/>
              </a:rPr>
              <a:t>Let’s begin by clarifying who leaders are and what leadership is. Our definition of a </a:t>
            </a:r>
            <a:r>
              <a:rPr lang="en-US" b="1" dirty="0" smtClean="0">
                <a:cs typeface="Arial" charset="0"/>
              </a:rPr>
              <a:t>leader </a:t>
            </a:r>
            <a:r>
              <a:rPr lang="en-US" dirty="0" smtClean="0">
                <a:cs typeface="Arial" charset="0"/>
              </a:rPr>
              <a:t>is someone who can influence others and who has managerial authority. </a:t>
            </a:r>
            <a:r>
              <a:rPr lang="en-US" b="1" dirty="0" smtClean="0">
                <a:cs typeface="Arial" charset="0"/>
              </a:rPr>
              <a:t>Leadership </a:t>
            </a:r>
            <a:r>
              <a:rPr lang="en-US" dirty="0" smtClean="0">
                <a:cs typeface="Arial" charset="0"/>
              </a:rPr>
              <a:t>is a process of leading a group and influencing that group to achieve its goals. It’s what leaders do.</a:t>
            </a:r>
            <a:r>
              <a:rPr lang="en-US" baseline="0" dirty="0" smtClean="0">
                <a:cs typeface="Arial" charset="0"/>
              </a:rPr>
              <a:t>  </a:t>
            </a:r>
            <a:r>
              <a:rPr lang="en-US" dirty="0" smtClean="0">
                <a:cs typeface="Arial" charset="0"/>
              </a:rPr>
              <a:t>Are all managers leaders? Because leading is one of the four management functions, yes, ideally, all managers </a:t>
            </a:r>
            <a:r>
              <a:rPr lang="en-US" i="1" dirty="0" smtClean="0">
                <a:cs typeface="Arial" charset="0"/>
              </a:rPr>
              <a:t>should </a:t>
            </a:r>
            <a:r>
              <a:rPr lang="en-US" dirty="0" smtClean="0">
                <a:cs typeface="Arial" charset="0"/>
              </a:rPr>
              <a:t>be leaders. Thus, we’re going to study leaders and leadership from a managerial perspective.</a:t>
            </a:r>
          </a:p>
        </p:txBody>
      </p:sp>
      <p:sp>
        <p:nvSpPr>
          <p:cNvPr id="4" name="Slide Number Placeholder 3"/>
          <p:cNvSpPr>
            <a:spLocks noGrp="1"/>
          </p:cNvSpPr>
          <p:nvPr>
            <p:ph type="sldNum" sz="quarter" idx="5"/>
          </p:nvPr>
        </p:nvSpPr>
        <p:spPr/>
        <p:txBody>
          <a:bodyPr/>
          <a:lstStyle/>
          <a:p>
            <a:pPr>
              <a:defRPr/>
            </a:pPr>
            <a:fld id="{1DC9B71B-F172-4C94-A596-2530955FBD3A}" type="slidenum">
              <a:rPr lang="en-US" smtClean="0"/>
              <a:pPr>
                <a:defRPr/>
              </a:pPr>
              <a:t>3</a:t>
            </a:fld>
            <a:endParaRPr lang="en-US" dirty="0"/>
          </a:p>
        </p:txBody>
      </p:sp>
    </p:spTree>
    <p:extLst>
      <p:ext uri="{BB962C8B-B14F-4D97-AF65-F5344CB8AC3E}">
        <p14:creationId xmlns:p14="http://schemas.microsoft.com/office/powerpoint/2010/main" val="3702100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pPr eaLnBrk="1" hangingPunct="1"/>
            <a:r>
              <a:rPr lang="en-US" dirty="0" smtClean="0">
                <a:cs typeface="Arial" charset="0"/>
              </a:rPr>
              <a:t>Leadership studies conducted at the University of Michigan at about the same time as those done at Ohio State also hoped to identify behavioral characteristics of leaders that were related to performance effectiveness. The Michigan group also came up with two dimensions of leadership behavior, which they labeled employee oriented and production oriented.  </a:t>
            </a:r>
          </a:p>
          <a:p>
            <a:pPr eaLnBrk="1" hangingPunct="1"/>
            <a:endParaRPr lang="en-US" dirty="0" smtClean="0">
              <a:cs typeface="Arial" charset="0"/>
            </a:endParaRPr>
          </a:p>
          <a:p>
            <a:pPr eaLnBrk="1" hangingPunct="1"/>
            <a:r>
              <a:rPr lang="en-US" dirty="0" smtClean="0">
                <a:cs typeface="Arial" charset="0"/>
              </a:rPr>
              <a:t>Leaders who were </a:t>
            </a:r>
            <a:r>
              <a:rPr lang="en-US" i="1" dirty="0" smtClean="0">
                <a:cs typeface="Arial" charset="0"/>
              </a:rPr>
              <a:t>employee oriented </a:t>
            </a:r>
            <a:r>
              <a:rPr lang="en-US" dirty="0" smtClean="0">
                <a:cs typeface="Arial" charset="0"/>
              </a:rPr>
              <a:t>were described as emphasizing interpersonal relationships. The </a:t>
            </a:r>
            <a:r>
              <a:rPr lang="en-US" i="1" dirty="0" smtClean="0">
                <a:cs typeface="Arial" charset="0"/>
              </a:rPr>
              <a:t>production-oriented </a:t>
            </a:r>
            <a:r>
              <a:rPr lang="en-US" dirty="0" smtClean="0">
                <a:cs typeface="Arial" charset="0"/>
              </a:rPr>
              <a:t>leaders, in contrast, tended to emphasize the task aspects of the job. Unlike the other studies, the Michigan researchers concluded that leaders who were employee oriented were able to get high group productivity and high group member satisfaction.</a:t>
            </a:r>
          </a:p>
        </p:txBody>
      </p:sp>
      <p:sp>
        <p:nvSpPr>
          <p:cNvPr id="4" name="Slide Number Placeholder 3"/>
          <p:cNvSpPr>
            <a:spLocks noGrp="1"/>
          </p:cNvSpPr>
          <p:nvPr>
            <p:ph type="sldNum" sz="quarter" idx="5"/>
          </p:nvPr>
        </p:nvSpPr>
        <p:spPr/>
        <p:txBody>
          <a:bodyPr/>
          <a:lstStyle/>
          <a:p>
            <a:pPr>
              <a:defRPr/>
            </a:pPr>
            <a:fld id="{092E6BF2-6B7B-47F1-AAB4-64FF1FFF238C}" type="slidenum">
              <a:rPr lang="en-US" smtClean="0"/>
              <a:pPr>
                <a:defRPr/>
              </a:pPr>
              <a:t>12</a:t>
            </a:fld>
            <a:endParaRPr lang="en-US" dirty="0"/>
          </a:p>
        </p:txBody>
      </p:sp>
    </p:spTree>
    <p:extLst>
      <p:ext uri="{BB962C8B-B14F-4D97-AF65-F5344CB8AC3E}">
        <p14:creationId xmlns:p14="http://schemas.microsoft.com/office/powerpoint/2010/main" val="2730148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pPr eaLnBrk="1" hangingPunct="1"/>
            <a:r>
              <a:rPr lang="en-US" dirty="0" smtClean="0">
                <a:cs typeface="Arial" charset="0"/>
              </a:rPr>
              <a:t>The behavioral dimensions from these early leadership studies provided the basis for the development of a two-dimensional grid for appraising</a:t>
            </a:r>
            <a:r>
              <a:rPr lang="en-US" baseline="0" dirty="0" smtClean="0">
                <a:cs typeface="Arial" charset="0"/>
              </a:rPr>
              <a:t> </a:t>
            </a:r>
            <a:r>
              <a:rPr lang="en-US" dirty="0" smtClean="0">
                <a:cs typeface="Arial" charset="0"/>
              </a:rPr>
              <a:t>leadership styles. This </a:t>
            </a:r>
            <a:r>
              <a:rPr lang="en-US" b="1" dirty="0" smtClean="0">
                <a:cs typeface="Arial" charset="0"/>
              </a:rPr>
              <a:t>managerial grid </a:t>
            </a:r>
            <a:r>
              <a:rPr lang="en-US" dirty="0" smtClean="0">
                <a:cs typeface="Arial" charset="0"/>
              </a:rPr>
              <a:t>used the behavioral dimensions “concern for people” (the vertical part of the grid) and “concern for production” (the horizontal part of the grid) and evaluated a leader’s use of these behaviors, ranking them on a scale from 1 (low) to 9 (high).</a:t>
            </a:r>
          </a:p>
          <a:p>
            <a:pPr eaLnBrk="1" hangingPunct="1"/>
            <a:endParaRPr lang="en-US" dirty="0" smtClean="0">
              <a:cs typeface="Arial" charset="0"/>
            </a:endParaRPr>
          </a:p>
          <a:p>
            <a:pPr eaLnBrk="1" hangingPunct="1"/>
            <a:r>
              <a:rPr lang="en-US" dirty="0" smtClean="0">
                <a:cs typeface="Arial" charset="0"/>
              </a:rPr>
              <a:t>Although the grid had 81 potential categories into which a leader’s behavioral style might fall, only five styles were named: impoverished management (1,1 or low concern for production, low concern for people), task management (9,1 or high concern for production, low concern for people), middle-of-the-road management (5,5 or medium concern for production, medium concern for people), country club management (1,9 or low concern for production, high concern for people), and team management (9,9 or high concern for production, high concern</a:t>
            </a:r>
          </a:p>
          <a:p>
            <a:pPr eaLnBrk="1" hangingPunct="1"/>
            <a:r>
              <a:rPr lang="en-US" dirty="0" smtClean="0">
                <a:cs typeface="Arial" charset="0"/>
              </a:rPr>
              <a:t>for people). Of these five styles, the researchers concluded that managers performed best when using a 9,9 style.</a:t>
            </a:r>
          </a:p>
        </p:txBody>
      </p:sp>
      <p:sp>
        <p:nvSpPr>
          <p:cNvPr id="4" name="Slide Number Placeholder 3"/>
          <p:cNvSpPr>
            <a:spLocks noGrp="1"/>
          </p:cNvSpPr>
          <p:nvPr>
            <p:ph type="sldNum" sz="quarter" idx="5"/>
          </p:nvPr>
        </p:nvSpPr>
        <p:spPr/>
        <p:txBody>
          <a:bodyPr/>
          <a:lstStyle/>
          <a:p>
            <a:pPr>
              <a:defRPr/>
            </a:pPr>
            <a:fld id="{48BA8225-C7C0-4672-82B8-357F8F0A1BF5}" type="slidenum">
              <a:rPr lang="en-US" smtClean="0"/>
              <a:pPr>
                <a:defRPr/>
              </a:pPr>
              <a:t>13</a:t>
            </a:fld>
            <a:endParaRPr lang="en-US" dirty="0"/>
          </a:p>
        </p:txBody>
      </p:sp>
    </p:spTree>
    <p:extLst>
      <p:ext uri="{BB962C8B-B14F-4D97-AF65-F5344CB8AC3E}">
        <p14:creationId xmlns:p14="http://schemas.microsoft.com/office/powerpoint/2010/main" val="1513984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cs typeface="Arial" charset="0"/>
              </a:rPr>
              <a:t>The four main leader behavior studies are summarized in Exhibit 17-2.</a:t>
            </a: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4AAB9FF1-8207-4445-9678-B879E34F77B5}" type="slidenum">
              <a:rPr lang="en-US" smtClean="0"/>
              <a:pPr>
                <a:defRPr/>
              </a:pPr>
              <a:t>15</a:t>
            </a:fld>
            <a:endParaRPr lang="en-US" dirty="0"/>
          </a:p>
        </p:txBody>
      </p:sp>
    </p:spTree>
    <p:extLst>
      <p:ext uri="{BB962C8B-B14F-4D97-AF65-F5344CB8AC3E}">
        <p14:creationId xmlns:p14="http://schemas.microsoft.com/office/powerpoint/2010/main" val="2071279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pPr eaLnBrk="1" hangingPunct="1"/>
            <a:r>
              <a:rPr lang="en-US" dirty="0" smtClean="0">
                <a:cs typeface="Arial" charset="0"/>
              </a:rPr>
              <a:t>The first comprehensive contingency model for leadership was developed by Fred Fiedler. The </a:t>
            </a:r>
            <a:r>
              <a:rPr lang="en-US" b="1" dirty="0" smtClean="0">
                <a:cs typeface="Arial" charset="0"/>
              </a:rPr>
              <a:t>Fiedler contingency model </a:t>
            </a:r>
            <a:r>
              <a:rPr lang="en-US" dirty="0" smtClean="0">
                <a:cs typeface="Arial" charset="0"/>
              </a:rPr>
              <a:t>proposed that effective group performance depended on properly matching the leader’s style and the amount of control and influence in the situation. The model was based on the premise that a certain leadership style would be most effective in different types of situations. The keys</a:t>
            </a:r>
            <a:r>
              <a:rPr lang="en-US" baseline="0" dirty="0" smtClean="0">
                <a:cs typeface="Arial" charset="0"/>
              </a:rPr>
              <a:t> </a:t>
            </a:r>
            <a:r>
              <a:rPr lang="en-US" dirty="0" smtClean="0">
                <a:cs typeface="Arial" charset="0"/>
              </a:rPr>
              <a:t>were to (1) define those leadership styles and the different types of situations, and then (2) identify the appropriate combinations of style and situation.</a:t>
            </a:r>
          </a:p>
        </p:txBody>
      </p:sp>
      <p:sp>
        <p:nvSpPr>
          <p:cNvPr id="4" name="Slide Number Placeholder 3"/>
          <p:cNvSpPr>
            <a:spLocks noGrp="1"/>
          </p:cNvSpPr>
          <p:nvPr>
            <p:ph type="sldNum" sz="quarter" idx="5"/>
          </p:nvPr>
        </p:nvSpPr>
        <p:spPr/>
        <p:txBody>
          <a:bodyPr/>
          <a:lstStyle/>
          <a:p>
            <a:pPr>
              <a:defRPr/>
            </a:pPr>
            <a:fld id="{AD3E70F2-D6FB-4C58-AAA0-7D88388A067C}" type="slidenum">
              <a:rPr lang="en-US" smtClean="0"/>
              <a:pPr>
                <a:defRPr/>
              </a:pPr>
              <a:t>16</a:t>
            </a:fld>
            <a:endParaRPr lang="en-US" dirty="0"/>
          </a:p>
        </p:txBody>
      </p:sp>
    </p:spTree>
    <p:extLst>
      <p:ext uri="{BB962C8B-B14F-4D97-AF65-F5344CB8AC3E}">
        <p14:creationId xmlns:p14="http://schemas.microsoft.com/office/powerpoint/2010/main" val="2742445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pPr eaLnBrk="1" hangingPunct="1"/>
            <a:r>
              <a:rPr lang="en-US" dirty="0" smtClean="0">
                <a:cs typeface="Arial" charset="0"/>
              </a:rPr>
              <a:t>The first comprehensive contingency model for leadership was developed by Fred Fiedler. The </a:t>
            </a:r>
            <a:r>
              <a:rPr lang="en-US" b="1" dirty="0" smtClean="0">
                <a:cs typeface="Arial" charset="0"/>
              </a:rPr>
              <a:t>Fiedler contingency model </a:t>
            </a:r>
            <a:r>
              <a:rPr lang="en-US" dirty="0" smtClean="0">
                <a:cs typeface="Arial" charset="0"/>
              </a:rPr>
              <a:t>proposed that effective group performance depended on properly matching the leader’s style and the amount of control and influence in the situation. The model was based on the premise that a certain leadership style would be most effective in different types of situations. The keys</a:t>
            </a:r>
            <a:r>
              <a:rPr lang="en-US" baseline="0" dirty="0" smtClean="0">
                <a:cs typeface="Arial" charset="0"/>
              </a:rPr>
              <a:t> </a:t>
            </a:r>
            <a:r>
              <a:rPr lang="en-US" dirty="0" smtClean="0">
                <a:cs typeface="Arial" charset="0"/>
              </a:rPr>
              <a:t>were to (1) define those leadership styles and the different types of situations, and then (2) identify the appropriate combinations of style and situation.</a:t>
            </a:r>
          </a:p>
        </p:txBody>
      </p:sp>
      <p:sp>
        <p:nvSpPr>
          <p:cNvPr id="4" name="Slide Number Placeholder 3"/>
          <p:cNvSpPr>
            <a:spLocks noGrp="1"/>
          </p:cNvSpPr>
          <p:nvPr>
            <p:ph type="sldNum" sz="quarter" idx="5"/>
          </p:nvPr>
        </p:nvSpPr>
        <p:spPr/>
        <p:txBody>
          <a:bodyPr/>
          <a:lstStyle/>
          <a:p>
            <a:pPr>
              <a:defRPr/>
            </a:pPr>
            <a:fld id="{AD3E70F2-D6FB-4C58-AAA0-7D88388A067C}" type="slidenum">
              <a:rPr lang="en-US" smtClean="0"/>
              <a:pPr>
                <a:defRPr/>
              </a:pPr>
              <a:t>17</a:t>
            </a:fld>
            <a:endParaRPr lang="en-US" dirty="0"/>
          </a:p>
        </p:txBody>
      </p:sp>
    </p:spTree>
    <p:extLst>
      <p:ext uri="{BB962C8B-B14F-4D97-AF65-F5344CB8AC3E}">
        <p14:creationId xmlns:p14="http://schemas.microsoft.com/office/powerpoint/2010/main" val="800379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a:lstStyle/>
          <a:p>
            <a:pPr eaLnBrk="1" hangingPunct="1"/>
            <a:r>
              <a:rPr lang="en-US" dirty="0" smtClean="0">
                <a:cs typeface="Arial" charset="0"/>
              </a:rPr>
              <a:t>Fiedler proposed that a key factor in leadership success was an individual’s basic leadership style, either task oriented or relationship oriented. To measure a leader’s style, Fiedler developed the </a:t>
            </a:r>
            <a:r>
              <a:rPr lang="en-US" b="1" dirty="0" smtClean="0">
                <a:cs typeface="Arial" charset="0"/>
              </a:rPr>
              <a:t>least-preferred coworker (LPC) questionnaire</a:t>
            </a:r>
            <a:r>
              <a:rPr lang="en-US" dirty="0" smtClean="0">
                <a:cs typeface="Arial" charset="0"/>
              </a:rPr>
              <a:t>. This questionnaire contained 18 pairs of contrasting adjectives—for example, pleasant–unpleasant, cold–warm, boring–interesting, or friendly–unfriendly. Respondents were</a:t>
            </a:r>
            <a:r>
              <a:rPr lang="en-US" baseline="0" dirty="0" smtClean="0">
                <a:cs typeface="Arial" charset="0"/>
              </a:rPr>
              <a:t> </a:t>
            </a:r>
            <a:r>
              <a:rPr lang="en-US" dirty="0" smtClean="0">
                <a:cs typeface="Arial" charset="0"/>
              </a:rPr>
              <a:t>asked to think of all the coworkers they had ever had and to describe that one person they </a:t>
            </a:r>
            <a:r>
              <a:rPr lang="en-US" i="1" dirty="0" smtClean="0">
                <a:cs typeface="Arial" charset="0"/>
              </a:rPr>
              <a:t>least enjoyed </a:t>
            </a:r>
            <a:r>
              <a:rPr lang="en-US" dirty="0" smtClean="0">
                <a:cs typeface="Arial" charset="0"/>
              </a:rPr>
              <a:t>working with by rating him or her on a scale of 1 to 8 for each of the 18 sets of adjectives (the 8 always described the positive adjective out of the pair and the 1 always described the negative adjective out of the pair).</a:t>
            </a:r>
          </a:p>
        </p:txBody>
      </p:sp>
      <p:sp>
        <p:nvSpPr>
          <p:cNvPr id="4" name="Slide Number Placeholder 3"/>
          <p:cNvSpPr>
            <a:spLocks noGrp="1"/>
          </p:cNvSpPr>
          <p:nvPr>
            <p:ph type="sldNum" sz="quarter" idx="5"/>
          </p:nvPr>
        </p:nvSpPr>
        <p:spPr/>
        <p:txBody>
          <a:bodyPr/>
          <a:lstStyle/>
          <a:p>
            <a:pPr>
              <a:defRPr/>
            </a:pPr>
            <a:fld id="{2FB8EA35-4C17-48D7-A98A-9919A7A34F7A}" type="slidenum">
              <a:rPr lang="en-US" smtClean="0"/>
              <a:pPr>
                <a:defRPr/>
              </a:pPr>
              <a:t>18</a:t>
            </a:fld>
            <a:endParaRPr lang="en-US" dirty="0"/>
          </a:p>
        </p:txBody>
      </p:sp>
    </p:spTree>
    <p:extLst>
      <p:ext uri="{BB962C8B-B14F-4D97-AF65-F5344CB8AC3E}">
        <p14:creationId xmlns:p14="http://schemas.microsoft.com/office/powerpoint/2010/main" val="810150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pPr eaLnBrk="1" hangingPunct="1"/>
            <a:r>
              <a:rPr lang="en-US" dirty="0" smtClean="0">
                <a:cs typeface="Arial" charset="0"/>
              </a:rPr>
              <a:t>After an individual’s leadership style had been assessed through the LPC, it was time to evaluate the situation in order to be able to match the leader with the situation. Fiedler’s research uncovered three contingency dimensions that defined the key situational factors in leader effectiveness.</a:t>
            </a:r>
          </a:p>
          <a:p>
            <a:pPr eaLnBrk="1" hangingPunct="1"/>
            <a:endParaRPr lang="en-US" dirty="0" smtClean="0">
              <a:cs typeface="Arial" charset="0"/>
            </a:endParaRPr>
          </a:p>
          <a:p>
            <a:pPr eaLnBrk="1" hangingPunct="1"/>
            <a:r>
              <a:rPr lang="en-US" dirty="0" smtClean="0">
                <a:cs typeface="Arial" charset="0"/>
              </a:rPr>
              <a:t>• </a:t>
            </a:r>
            <a:r>
              <a:rPr lang="en-US" b="1" dirty="0" smtClean="0">
                <a:cs typeface="Arial" charset="0"/>
              </a:rPr>
              <a:t>Leader-member relations</a:t>
            </a:r>
            <a:r>
              <a:rPr lang="en-US" b="0" baseline="0" dirty="0" smtClean="0">
                <a:cs typeface="Arial" charset="0"/>
              </a:rPr>
              <a:t> </a:t>
            </a:r>
            <a:r>
              <a:rPr lang="en-US" sz="1200" dirty="0" smtClean="0">
                <a:latin typeface="Arial"/>
                <a:cs typeface="Arial"/>
              </a:rPr>
              <a:t>–</a:t>
            </a:r>
            <a:r>
              <a:rPr lang="en-US" dirty="0" smtClean="0">
                <a:cs typeface="Arial" charset="0"/>
              </a:rPr>
              <a:t> the degree of confidence, trust, and respect employees had for their leader; rated as either good or poor.</a:t>
            </a:r>
          </a:p>
          <a:p>
            <a:pPr eaLnBrk="1" hangingPunct="1"/>
            <a:r>
              <a:rPr lang="en-US" dirty="0" smtClean="0">
                <a:cs typeface="Arial" charset="0"/>
              </a:rPr>
              <a:t>• </a:t>
            </a:r>
            <a:r>
              <a:rPr lang="en-US" b="1" dirty="0" smtClean="0">
                <a:cs typeface="Arial" charset="0"/>
              </a:rPr>
              <a:t>Task structure </a:t>
            </a:r>
            <a:r>
              <a:rPr lang="en-US" sz="1200" dirty="0" smtClean="0">
                <a:latin typeface="Arial"/>
                <a:cs typeface="Arial"/>
              </a:rPr>
              <a:t>–</a:t>
            </a:r>
            <a:r>
              <a:rPr lang="en-US" dirty="0" smtClean="0">
                <a:cs typeface="Arial" charset="0"/>
              </a:rPr>
              <a:t> the degree to which job assignments were formalized and structured; rated as either high or low.</a:t>
            </a:r>
          </a:p>
          <a:p>
            <a:pPr eaLnBrk="1" hangingPunct="1"/>
            <a:r>
              <a:rPr lang="en-US" dirty="0" smtClean="0">
                <a:cs typeface="Arial" charset="0"/>
              </a:rPr>
              <a:t>• </a:t>
            </a:r>
            <a:r>
              <a:rPr lang="en-US" b="1" dirty="0" smtClean="0">
                <a:cs typeface="Arial" charset="0"/>
              </a:rPr>
              <a:t>Position power</a:t>
            </a:r>
            <a:r>
              <a:rPr lang="en-US" b="0" baseline="0" dirty="0" smtClean="0">
                <a:cs typeface="Arial" charset="0"/>
              </a:rPr>
              <a:t> </a:t>
            </a:r>
            <a:r>
              <a:rPr lang="en-US" sz="1200" dirty="0" smtClean="0">
                <a:latin typeface="Arial"/>
                <a:cs typeface="Arial"/>
              </a:rPr>
              <a:t>–</a:t>
            </a:r>
            <a:r>
              <a:rPr lang="en-US" dirty="0" smtClean="0">
                <a:cs typeface="Arial" charset="0"/>
              </a:rPr>
              <a:t> the degree of influence a leader had over activities such as hiring, firing, discipline, promotions, and salary increases; rated as either strong or weak.</a:t>
            </a:r>
          </a:p>
        </p:txBody>
      </p:sp>
      <p:sp>
        <p:nvSpPr>
          <p:cNvPr id="4" name="Slide Number Placeholder 3"/>
          <p:cNvSpPr>
            <a:spLocks noGrp="1"/>
          </p:cNvSpPr>
          <p:nvPr>
            <p:ph type="sldNum" sz="quarter" idx="5"/>
          </p:nvPr>
        </p:nvSpPr>
        <p:spPr/>
        <p:txBody>
          <a:bodyPr/>
          <a:lstStyle/>
          <a:p>
            <a:pPr>
              <a:defRPr/>
            </a:pPr>
            <a:fld id="{4622B271-4777-415C-9352-09C705AAA489}" type="slidenum">
              <a:rPr lang="en-US" smtClean="0"/>
              <a:pPr>
                <a:defRPr/>
              </a:pPr>
              <a:t>19</a:t>
            </a:fld>
            <a:endParaRPr lang="en-US" dirty="0"/>
          </a:p>
        </p:txBody>
      </p:sp>
    </p:spTree>
    <p:extLst>
      <p:ext uri="{BB962C8B-B14F-4D97-AF65-F5344CB8AC3E}">
        <p14:creationId xmlns:p14="http://schemas.microsoft.com/office/powerpoint/2010/main" val="3169554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pPr eaLnBrk="1" hangingPunct="1"/>
            <a:r>
              <a:rPr lang="en-US" dirty="0" smtClean="0">
                <a:cs typeface="Arial" charset="0"/>
              </a:rPr>
              <a:t>Each leadership situation was evaluated in terms of these three contingency variables, which, when combined, produced eight possible situations that were either favorable or unfavorable for the leader. (See the bottom of the chart in Exhibit 17-3.) Situations I, II, and III were classified as highly favorable for the leader. Situations IV, V, and VI were moderately favorable for the leader. And situations VII and VIII were</a:t>
            </a:r>
            <a:r>
              <a:rPr lang="en-US" baseline="0" dirty="0" smtClean="0">
                <a:cs typeface="Arial" charset="0"/>
              </a:rPr>
              <a:t> </a:t>
            </a:r>
            <a:r>
              <a:rPr lang="en-US" dirty="0" smtClean="0">
                <a:cs typeface="Arial" charset="0"/>
              </a:rPr>
              <a:t>described as highly unfavorable for the leader.</a:t>
            </a:r>
          </a:p>
        </p:txBody>
      </p:sp>
      <p:sp>
        <p:nvSpPr>
          <p:cNvPr id="4" name="Slide Number Placeholder 3"/>
          <p:cNvSpPr>
            <a:spLocks noGrp="1"/>
          </p:cNvSpPr>
          <p:nvPr>
            <p:ph type="sldNum" sz="quarter" idx="5"/>
          </p:nvPr>
        </p:nvSpPr>
        <p:spPr/>
        <p:txBody>
          <a:bodyPr/>
          <a:lstStyle/>
          <a:p>
            <a:pPr>
              <a:defRPr/>
            </a:pPr>
            <a:fld id="{260375BD-C21C-44E6-A73C-FC49E4723A6D}" type="slidenum">
              <a:rPr lang="en-US" smtClean="0"/>
              <a:pPr>
                <a:defRPr/>
              </a:pPr>
              <a:t>20</a:t>
            </a:fld>
            <a:endParaRPr lang="en-US" dirty="0"/>
          </a:p>
        </p:txBody>
      </p:sp>
    </p:spTree>
    <p:extLst>
      <p:ext uri="{BB962C8B-B14F-4D97-AF65-F5344CB8AC3E}">
        <p14:creationId xmlns:p14="http://schemas.microsoft.com/office/powerpoint/2010/main" val="1632738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pPr eaLnBrk="1" hangingPunct="1"/>
            <a:r>
              <a:rPr lang="en-US" smtClean="0">
                <a:cs typeface="Arial" charset="0"/>
              </a:rPr>
              <a:t>Paul Hersey and Ken Blanchard developed a leadership theory that has gained a strong following among management development specialists.  This model, called </a:t>
            </a:r>
            <a:r>
              <a:rPr lang="en-US" b="1" smtClean="0">
                <a:cs typeface="Arial" charset="0"/>
              </a:rPr>
              <a:t>situational leadership theory (SLT)</a:t>
            </a:r>
            <a:r>
              <a:rPr lang="en-US" smtClean="0">
                <a:cs typeface="Arial" charset="0"/>
              </a:rPr>
              <a:t>, is a contingency theory that focuses on followers’ readiness.</a:t>
            </a:r>
          </a:p>
          <a:p>
            <a:pPr eaLnBrk="1" hangingPunct="1"/>
            <a:endParaRPr lang="en-US" smtClean="0">
              <a:cs typeface="Arial" charset="0"/>
            </a:endParaRPr>
          </a:p>
          <a:p>
            <a:pPr eaLnBrk="1" hangingPunct="1"/>
            <a:r>
              <a:rPr lang="en-US" smtClean="0">
                <a:cs typeface="Arial" charset="0"/>
              </a:rPr>
              <a:t>Regardless of what the leader does, the group’s effectiveness depends on the actions of the followers. This important dimension</a:t>
            </a:r>
          </a:p>
          <a:p>
            <a:pPr eaLnBrk="1" hangingPunct="1"/>
            <a:r>
              <a:rPr lang="en-US" smtClean="0">
                <a:cs typeface="Arial" charset="0"/>
              </a:rPr>
              <a:t>has been overlooked or underemphasized in most leadership theories. And </a:t>
            </a:r>
            <a:r>
              <a:rPr lang="en-US" b="1" smtClean="0">
                <a:cs typeface="Arial" charset="0"/>
              </a:rPr>
              <a:t>readiness</a:t>
            </a:r>
            <a:r>
              <a:rPr lang="en-US" smtClean="0">
                <a:cs typeface="Arial" charset="0"/>
              </a:rPr>
              <a:t>, as defined by Hersey and Blanchard, refers to the extent to which people have the ability and willingness to accomplish a specific task.</a:t>
            </a:r>
          </a:p>
        </p:txBody>
      </p:sp>
      <p:sp>
        <p:nvSpPr>
          <p:cNvPr id="4" name="Slide Number Placeholder 3"/>
          <p:cNvSpPr>
            <a:spLocks noGrp="1"/>
          </p:cNvSpPr>
          <p:nvPr>
            <p:ph type="sldNum" sz="quarter" idx="5"/>
          </p:nvPr>
        </p:nvSpPr>
        <p:spPr/>
        <p:txBody>
          <a:bodyPr/>
          <a:lstStyle/>
          <a:p>
            <a:pPr>
              <a:defRPr/>
            </a:pPr>
            <a:fld id="{32A7F8DD-45BB-4F69-9AD0-FBA20CC3BD55}" type="slidenum">
              <a:rPr lang="en-US" smtClean="0"/>
              <a:pPr>
                <a:defRPr/>
              </a:pPr>
              <a:t>21</a:t>
            </a:fld>
            <a:endParaRPr lang="en-US" dirty="0"/>
          </a:p>
        </p:txBody>
      </p:sp>
    </p:spTree>
    <p:extLst>
      <p:ext uri="{BB962C8B-B14F-4D97-AF65-F5344CB8AC3E}">
        <p14:creationId xmlns:p14="http://schemas.microsoft.com/office/powerpoint/2010/main" val="292085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pPr eaLnBrk="1" hangingPunct="1"/>
            <a:r>
              <a:rPr lang="en-US" dirty="0" smtClean="0">
                <a:cs typeface="Arial" charset="0"/>
              </a:rPr>
              <a:t>SLT uses the same two leadership dimensions that Fiedler identified: task and relationship behaviors. However, Hersey and Blanchard go a step further by considering each as either high or low and then combining them into four specific leadership styles described as follows:</a:t>
            </a:r>
          </a:p>
          <a:p>
            <a:pPr eaLnBrk="1" hangingPunct="1"/>
            <a:endParaRPr lang="en-US" dirty="0" smtClean="0">
              <a:cs typeface="Arial" charset="0"/>
            </a:endParaRPr>
          </a:p>
          <a:p>
            <a:pPr eaLnBrk="1" hangingPunct="1"/>
            <a:r>
              <a:rPr lang="en-US" dirty="0" smtClean="0">
                <a:cs typeface="Arial" charset="0"/>
              </a:rPr>
              <a:t>• </a:t>
            </a:r>
            <a:r>
              <a:rPr lang="en-US" i="1" dirty="0" smtClean="0">
                <a:cs typeface="Arial" charset="0"/>
              </a:rPr>
              <a:t>Telling </a:t>
            </a:r>
            <a:r>
              <a:rPr lang="en-US" dirty="0" smtClean="0">
                <a:cs typeface="Arial" charset="0"/>
              </a:rPr>
              <a:t>(high task–low relationship): The leader defines roles and tells people what, how, when, and where to do various tasks.</a:t>
            </a:r>
          </a:p>
          <a:p>
            <a:pPr eaLnBrk="1" hangingPunct="1"/>
            <a:r>
              <a:rPr lang="en-US" dirty="0" smtClean="0">
                <a:cs typeface="Arial" charset="0"/>
              </a:rPr>
              <a:t>• </a:t>
            </a:r>
            <a:r>
              <a:rPr lang="en-US" i="1" dirty="0" smtClean="0">
                <a:cs typeface="Arial" charset="0"/>
              </a:rPr>
              <a:t>Selling </a:t>
            </a:r>
            <a:r>
              <a:rPr lang="en-US" dirty="0" smtClean="0">
                <a:cs typeface="Arial" charset="0"/>
              </a:rPr>
              <a:t>(high task–high relationship): The leader provides both directive and supportive behavior.</a:t>
            </a:r>
          </a:p>
        </p:txBody>
      </p:sp>
      <p:sp>
        <p:nvSpPr>
          <p:cNvPr id="4" name="Slide Number Placeholder 3"/>
          <p:cNvSpPr>
            <a:spLocks noGrp="1"/>
          </p:cNvSpPr>
          <p:nvPr>
            <p:ph type="sldNum" sz="quarter" idx="5"/>
          </p:nvPr>
        </p:nvSpPr>
        <p:spPr/>
        <p:txBody>
          <a:bodyPr/>
          <a:lstStyle/>
          <a:p>
            <a:pPr>
              <a:defRPr/>
            </a:pPr>
            <a:fld id="{03E0047F-7EC7-4C13-AC68-BBC71D05ED9B}" type="slidenum">
              <a:rPr lang="en-US" smtClean="0"/>
              <a:pPr>
                <a:defRPr/>
              </a:pPr>
              <a:t>23</a:t>
            </a:fld>
            <a:endParaRPr lang="en-US" dirty="0"/>
          </a:p>
        </p:txBody>
      </p:sp>
    </p:spTree>
    <p:extLst>
      <p:ext uri="{BB962C8B-B14F-4D97-AF65-F5344CB8AC3E}">
        <p14:creationId xmlns:p14="http://schemas.microsoft.com/office/powerpoint/2010/main" val="3349043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pPr eaLnBrk="1" hangingPunct="1"/>
            <a:r>
              <a:rPr lang="en-US" dirty="0" smtClean="0">
                <a:cs typeface="Arial" charset="0"/>
              </a:rPr>
              <a:t>Leadership research in the 1920s and 1930s focused on isolating leader traits—that is, characteristics—that would differentiate leaders from </a:t>
            </a:r>
            <a:r>
              <a:rPr lang="en-US" dirty="0" err="1" smtClean="0">
                <a:cs typeface="Arial" charset="0"/>
              </a:rPr>
              <a:t>nonleaders</a:t>
            </a:r>
            <a:r>
              <a:rPr lang="en-US" dirty="0" smtClean="0">
                <a:cs typeface="Arial" charset="0"/>
              </a:rPr>
              <a:t>. Some of the traits studied included physical stature, appearance, social class, emotional stability, fluency of speech, and sociability. Despite the best efforts of researchers, it proved impossible to identify a set of traits that would </a:t>
            </a:r>
            <a:r>
              <a:rPr lang="en-US" i="1" dirty="0" smtClean="0">
                <a:cs typeface="Arial" charset="0"/>
              </a:rPr>
              <a:t>always </a:t>
            </a:r>
            <a:r>
              <a:rPr lang="en-US" dirty="0" smtClean="0">
                <a:cs typeface="Arial" charset="0"/>
              </a:rPr>
              <a:t>differentiate a leader (the person)</a:t>
            </a:r>
            <a:r>
              <a:rPr lang="en-US" baseline="0" dirty="0" smtClean="0">
                <a:cs typeface="Arial" charset="0"/>
              </a:rPr>
              <a:t> </a:t>
            </a:r>
            <a:r>
              <a:rPr lang="en-US" dirty="0" smtClean="0">
                <a:cs typeface="Arial" charset="0"/>
              </a:rPr>
              <a:t>from a </a:t>
            </a:r>
            <a:r>
              <a:rPr lang="en-US" dirty="0" err="1" smtClean="0">
                <a:cs typeface="Arial" charset="0"/>
              </a:rPr>
              <a:t>nonleader</a:t>
            </a:r>
            <a:r>
              <a:rPr lang="en-US" dirty="0" smtClean="0">
                <a:cs typeface="Arial" charset="0"/>
              </a:rPr>
              <a:t>.</a:t>
            </a:r>
          </a:p>
        </p:txBody>
      </p:sp>
      <p:sp>
        <p:nvSpPr>
          <p:cNvPr id="4" name="Slide Number Placeholder 3"/>
          <p:cNvSpPr>
            <a:spLocks noGrp="1"/>
          </p:cNvSpPr>
          <p:nvPr>
            <p:ph type="sldNum" sz="quarter" idx="5"/>
          </p:nvPr>
        </p:nvSpPr>
        <p:spPr/>
        <p:txBody>
          <a:bodyPr/>
          <a:lstStyle/>
          <a:p>
            <a:pPr>
              <a:defRPr/>
            </a:pPr>
            <a:fld id="{E98D9129-DCB2-42E2-B42E-BDFAC6A87E94}" type="slidenum">
              <a:rPr lang="en-US" smtClean="0"/>
              <a:pPr>
                <a:defRPr/>
              </a:pPr>
              <a:t>4</a:t>
            </a:fld>
            <a:endParaRPr lang="en-US" dirty="0"/>
          </a:p>
        </p:txBody>
      </p:sp>
    </p:spTree>
    <p:extLst>
      <p:ext uri="{BB962C8B-B14F-4D97-AF65-F5344CB8AC3E}">
        <p14:creationId xmlns:p14="http://schemas.microsoft.com/office/powerpoint/2010/main" val="460780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pPr eaLnBrk="1" hangingPunct="1"/>
            <a:r>
              <a:rPr lang="en-US" dirty="0" smtClean="0">
                <a:cs typeface="Arial" charset="0"/>
              </a:rPr>
              <a:t>The final component in the model is the four stages of follower readiness:</a:t>
            </a:r>
          </a:p>
          <a:p>
            <a:pPr eaLnBrk="1" hangingPunct="1"/>
            <a:endParaRPr lang="en-US" dirty="0" smtClean="0">
              <a:cs typeface="Arial" charset="0"/>
            </a:endParaRPr>
          </a:p>
          <a:p>
            <a:pPr eaLnBrk="1" hangingPunct="1"/>
            <a:r>
              <a:rPr lang="en-US" i="1" dirty="0" smtClean="0">
                <a:cs typeface="Arial" charset="0"/>
              </a:rPr>
              <a:t>R1: </a:t>
            </a:r>
            <a:r>
              <a:rPr lang="en-US" dirty="0" smtClean="0">
                <a:cs typeface="Arial" charset="0"/>
              </a:rPr>
              <a:t>People are both </a:t>
            </a:r>
            <a:r>
              <a:rPr lang="en-US" i="1" dirty="0" smtClean="0">
                <a:cs typeface="Arial" charset="0"/>
              </a:rPr>
              <a:t>unable and unwilling </a:t>
            </a:r>
            <a:r>
              <a:rPr lang="en-US" dirty="0" smtClean="0">
                <a:cs typeface="Arial" charset="0"/>
              </a:rPr>
              <a:t>to take responsibility for doing something. Followers aren’t competent or confident.</a:t>
            </a:r>
          </a:p>
          <a:p>
            <a:pPr eaLnBrk="1" hangingPunct="1"/>
            <a:endParaRPr lang="en-US" i="1" dirty="0" smtClean="0">
              <a:cs typeface="Arial" charset="0"/>
            </a:endParaRPr>
          </a:p>
          <a:p>
            <a:pPr eaLnBrk="1" hangingPunct="1"/>
            <a:r>
              <a:rPr lang="en-US" i="1" dirty="0" smtClean="0">
                <a:cs typeface="Arial" charset="0"/>
              </a:rPr>
              <a:t>R2</a:t>
            </a:r>
            <a:r>
              <a:rPr lang="en-US" dirty="0" smtClean="0">
                <a:cs typeface="Arial" charset="0"/>
              </a:rPr>
              <a:t>: People are </a:t>
            </a:r>
            <a:r>
              <a:rPr lang="en-US" i="1" dirty="0" smtClean="0">
                <a:cs typeface="Arial" charset="0"/>
              </a:rPr>
              <a:t>unable but willing </a:t>
            </a:r>
            <a:r>
              <a:rPr lang="en-US" dirty="0" smtClean="0">
                <a:cs typeface="Arial" charset="0"/>
              </a:rPr>
              <a:t>to do the necessary job tasks. Followers are motivated but lack the appropriate skills.</a:t>
            </a:r>
          </a:p>
        </p:txBody>
      </p:sp>
      <p:sp>
        <p:nvSpPr>
          <p:cNvPr id="4" name="Slide Number Placeholder 3"/>
          <p:cNvSpPr>
            <a:spLocks noGrp="1"/>
          </p:cNvSpPr>
          <p:nvPr>
            <p:ph type="sldNum" sz="quarter" idx="5"/>
          </p:nvPr>
        </p:nvSpPr>
        <p:spPr/>
        <p:txBody>
          <a:bodyPr/>
          <a:lstStyle/>
          <a:p>
            <a:pPr>
              <a:defRPr/>
            </a:pPr>
            <a:fld id="{C2F7F3D7-A798-4080-95D2-DB9EA9FD9F9D}" type="slidenum">
              <a:rPr lang="en-US" smtClean="0"/>
              <a:pPr>
                <a:defRPr/>
              </a:pPr>
              <a:t>24</a:t>
            </a:fld>
            <a:endParaRPr lang="en-US" dirty="0"/>
          </a:p>
        </p:txBody>
      </p:sp>
    </p:spTree>
    <p:extLst>
      <p:ext uri="{BB962C8B-B14F-4D97-AF65-F5344CB8AC3E}">
        <p14:creationId xmlns:p14="http://schemas.microsoft.com/office/powerpoint/2010/main" val="3489660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a:lstStyle/>
          <a:p>
            <a:pPr eaLnBrk="1" hangingPunct="1"/>
            <a:r>
              <a:rPr lang="en-US" dirty="0" smtClean="0">
                <a:cs typeface="Arial" charset="0"/>
              </a:rPr>
              <a:t>Another approach to understanding leadership is </a:t>
            </a:r>
            <a:r>
              <a:rPr lang="en-US" b="1" dirty="0" smtClean="0">
                <a:cs typeface="Arial" charset="0"/>
              </a:rPr>
              <a:t>path-goal theory</a:t>
            </a:r>
            <a:r>
              <a:rPr lang="en-US" dirty="0" smtClean="0">
                <a:cs typeface="Arial" charset="0"/>
              </a:rPr>
              <a:t>, which states that the leader’s job is to assist followers in attaining their goals and to provide direction or support needed to ensure that their goals are compatible with the goals of the group or organization. Developed by Robert House, path-goal theory takes key elements from the expectancy theory of motivation.  The term </a:t>
            </a:r>
            <a:r>
              <a:rPr lang="en-US" i="1" dirty="0" smtClean="0">
                <a:cs typeface="Arial" charset="0"/>
              </a:rPr>
              <a:t>path-goal </a:t>
            </a:r>
            <a:r>
              <a:rPr lang="en-US" dirty="0" smtClean="0">
                <a:cs typeface="Arial" charset="0"/>
              </a:rPr>
              <a:t>is derived</a:t>
            </a:r>
            <a:r>
              <a:rPr lang="en-US" baseline="0" dirty="0" smtClean="0">
                <a:cs typeface="Arial" charset="0"/>
              </a:rPr>
              <a:t> </a:t>
            </a:r>
            <a:r>
              <a:rPr lang="en-US" dirty="0" smtClean="0">
                <a:cs typeface="Arial" charset="0"/>
              </a:rPr>
              <a:t>from the belief that effective leaders remove the roadblocks and pitfalls so that followers have a clearer path to help them get from where they are to the achievement of their work goals.</a:t>
            </a:r>
          </a:p>
        </p:txBody>
      </p:sp>
      <p:sp>
        <p:nvSpPr>
          <p:cNvPr id="4" name="Slide Number Placeholder 3"/>
          <p:cNvSpPr>
            <a:spLocks noGrp="1"/>
          </p:cNvSpPr>
          <p:nvPr>
            <p:ph type="sldNum" sz="quarter" idx="5"/>
          </p:nvPr>
        </p:nvSpPr>
        <p:spPr/>
        <p:txBody>
          <a:bodyPr/>
          <a:lstStyle/>
          <a:p>
            <a:pPr>
              <a:defRPr/>
            </a:pPr>
            <a:fld id="{4484DB51-79D2-4461-8B93-6184FA4EE8FC}" type="slidenum">
              <a:rPr lang="en-US" smtClean="0"/>
              <a:pPr>
                <a:defRPr/>
              </a:pPr>
              <a:t>25</a:t>
            </a:fld>
            <a:endParaRPr lang="en-US" dirty="0"/>
          </a:p>
        </p:txBody>
      </p:sp>
    </p:spTree>
    <p:extLst>
      <p:ext uri="{BB962C8B-B14F-4D97-AF65-F5344CB8AC3E}">
        <p14:creationId xmlns:p14="http://schemas.microsoft.com/office/powerpoint/2010/main" val="3396754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a:lstStyle/>
          <a:p>
            <a:pPr eaLnBrk="1" hangingPunct="1"/>
            <a:r>
              <a:rPr lang="en-US" dirty="0" smtClean="0">
                <a:cs typeface="Arial" charset="0"/>
              </a:rPr>
              <a:t>House identified four leadership behaviors:</a:t>
            </a:r>
          </a:p>
          <a:p>
            <a:pPr eaLnBrk="1" hangingPunct="1"/>
            <a:endParaRPr lang="en-US" dirty="0" smtClean="0">
              <a:cs typeface="Arial" charset="0"/>
            </a:endParaRPr>
          </a:p>
          <a:p>
            <a:pPr eaLnBrk="1" hangingPunct="1"/>
            <a:r>
              <a:rPr lang="en-US" i="1" dirty="0" smtClean="0">
                <a:cs typeface="Arial" charset="0"/>
              </a:rPr>
              <a:t>Directive leader: </a:t>
            </a:r>
            <a:r>
              <a:rPr lang="en-US" dirty="0" smtClean="0">
                <a:cs typeface="Arial" charset="0"/>
              </a:rPr>
              <a:t>Lets subordinates know what’s expected of them, schedules work to be done, and gives specific guidance on how to accomplish tasks.</a:t>
            </a:r>
          </a:p>
          <a:p>
            <a:pPr eaLnBrk="1" hangingPunct="1"/>
            <a:endParaRPr lang="en-US" dirty="0" smtClean="0">
              <a:cs typeface="Arial" charset="0"/>
            </a:endParaRPr>
          </a:p>
          <a:p>
            <a:pPr eaLnBrk="1" hangingPunct="1"/>
            <a:r>
              <a:rPr lang="en-US" i="1" dirty="0" smtClean="0">
                <a:cs typeface="Arial" charset="0"/>
              </a:rPr>
              <a:t>Supportive leader: </a:t>
            </a:r>
            <a:r>
              <a:rPr lang="en-US" dirty="0" smtClean="0">
                <a:cs typeface="Arial" charset="0"/>
              </a:rPr>
              <a:t>Shows concern for the needs of followers and is friendly. </a:t>
            </a:r>
          </a:p>
          <a:p>
            <a:pPr eaLnBrk="1" hangingPunct="1"/>
            <a:endParaRPr lang="en-US" i="1" dirty="0" smtClean="0">
              <a:cs typeface="Arial" charset="0"/>
            </a:endParaRP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1F23C71D-C1A3-47B6-A484-EEB38CF3A765}" type="slidenum">
              <a:rPr lang="en-US" smtClean="0"/>
              <a:pPr>
                <a:defRPr/>
              </a:pPr>
              <a:t>26</a:t>
            </a:fld>
            <a:endParaRPr lang="en-US" dirty="0"/>
          </a:p>
        </p:txBody>
      </p:sp>
    </p:spTree>
    <p:extLst>
      <p:ext uri="{BB962C8B-B14F-4D97-AF65-F5344CB8AC3E}">
        <p14:creationId xmlns:p14="http://schemas.microsoft.com/office/powerpoint/2010/main" val="3735668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a:lstStyle/>
          <a:p>
            <a:pPr eaLnBrk="1" hangingPunct="1"/>
            <a:r>
              <a:rPr lang="en-US" i="1" dirty="0" smtClean="0">
                <a:cs typeface="Arial" charset="0"/>
              </a:rPr>
              <a:t>Participative leader: </a:t>
            </a:r>
            <a:r>
              <a:rPr lang="en-US" dirty="0" smtClean="0">
                <a:cs typeface="Arial" charset="0"/>
              </a:rPr>
              <a:t>Consults with group members and uses their suggestions before making a decision.</a:t>
            </a:r>
          </a:p>
          <a:p>
            <a:pPr eaLnBrk="1" hangingPunct="1"/>
            <a:endParaRPr lang="en-US" i="1" dirty="0" smtClean="0">
              <a:cs typeface="Arial" charset="0"/>
            </a:endParaRPr>
          </a:p>
          <a:p>
            <a:pPr eaLnBrk="1" hangingPunct="1"/>
            <a:r>
              <a:rPr lang="en-US" i="1" dirty="0" smtClean="0">
                <a:cs typeface="Arial" charset="0"/>
              </a:rPr>
              <a:t>Achievement oriented leader: </a:t>
            </a:r>
            <a:r>
              <a:rPr lang="en-US" dirty="0" smtClean="0">
                <a:cs typeface="Arial" charset="0"/>
              </a:rPr>
              <a:t>Sets challenging goals and expects followers to perform at their highest level. </a:t>
            </a:r>
          </a:p>
          <a:p>
            <a:pPr eaLnBrk="1" hangingPunct="1"/>
            <a:endParaRPr lang="en-US" dirty="0" smtClean="0">
              <a:cs typeface="Arial" charset="0"/>
            </a:endParaRPr>
          </a:p>
          <a:p>
            <a:pPr eaLnBrk="1" hangingPunct="1"/>
            <a:r>
              <a:rPr lang="en-US" dirty="0" smtClean="0">
                <a:cs typeface="Arial" charset="0"/>
              </a:rPr>
              <a:t>In contrast to Fiedler’s view that a leader couldn’t change his or her behavior, House assumed that leaders are flexible and can display any or all of these leadership styles depending on the situation.</a:t>
            </a:r>
          </a:p>
        </p:txBody>
      </p:sp>
      <p:sp>
        <p:nvSpPr>
          <p:cNvPr id="4" name="Slide Number Placeholder 3"/>
          <p:cNvSpPr>
            <a:spLocks noGrp="1"/>
          </p:cNvSpPr>
          <p:nvPr>
            <p:ph type="sldNum" sz="quarter" idx="5"/>
          </p:nvPr>
        </p:nvSpPr>
        <p:spPr/>
        <p:txBody>
          <a:bodyPr/>
          <a:lstStyle/>
          <a:p>
            <a:pPr>
              <a:defRPr/>
            </a:pPr>
            <a:fld id="{44624770-044F-43CB-AC97-F4EFB5618493}" type="slidenum">
              <a:rPr lang="en-US" smtClean="0"/>
              <a:pPr>
                <a:defRPr/>
              </a:pPr>
              <a:t>27</a:t>
            </a:fld>
            <a:endParaRPr lang="en-US" dirty="0"/>
          </a:p>
        </p:txBody>
      </p:sp>
    </p:spTree>
    <p:extLst>
      <p:ext uri="{BB962C8B-B14F-4D97-AF65-F5344CB8AC3E}">
        <p14:creationId xmlns:p14="http://schemas.microsoft.com/office/powerpoint/2010/main" val="855612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a:lstStyle/>
          <a:p>
            <a:pPr eaLnBrk="1" hangingPunct="1"/>
            <a:r>
              <a:rPr lang="en-US" dirty="0" smtClean="0">
                <a:cs typeface="Arial" charset="0"/>
              </a:rPr>
              <a:t>As Exhibit 17-4 illustrates, path-goal theory proposes two situational or contingency variables that moderate the leadership behavior–outcome relationship: those in the </a:t>
            </a:r>
            <a:r>
              <a:rPr lang="en-US" i="1" dirty="0" smtClean="0">
                <a:cs typeface="Arial" charset="0"/>
              </a:rPr>
              <a:t>environment </a:t>
            </a:r>
            <a:r>
              <a:rPr lang="en-US" dirty="0" smtClean="0">
                <a:cs typeface="Arial" charset="0"/>
              </a:rPr>
              <a:t>that are outside the control of the follower (factors including task structure, formal authority system, and the work group) and those that are part of the personal characteristics of the </a:t>
            </a:r>
            <a:r>
              <a:rPr lang="en-US" i="1" dirty="0" smtClean="0">
                <a:cs typeface="Arial" charset="0"/>
              </a:rPr>
              <a:t>follower </a:t>
            </a:r>
            <a:r>
              <a:rPr lang="en-US" dirty="0" smtClean="0">
                <a:cs typeface="Arial" charset="0"/>
              </a:rPr>
              <a:t>(including locus of control, experience, and perceived ability).</a:t>
            </a:r>
          </a:p>
        </p:txBody>
      </p:sp>
      <p:sp>
        <p:nvSpPr>
          <p:cNvPr id="4" name="Slide Number Placeholder 3"/>
          <p:cNvSpPr>
            <a:spLocks noGrp="1"/>
          </p:cNvSpPr>
          <p:nvPr>
            <p:ph type="sldNum" sz="quarter" idx="5"/>
          </p:nvPr>
        </p:nvSpPr>
        <p:spPr/>
        <p:txBody>
          <a:bodyPr/>
          <a:lstStyle/>
          <a:p>
            <a:pPr>
              <a:defRPr/>
            </a:pPr>
            <a:fld id="{B342A4FA-D74B-4A1D-AA6A-B2C592F1891B}" type="slidenum">
              <a:rPr lang="en-US" smtClean="0"/>
              <a:pPr>
                <a:defRPr/>
              </a:pPr>
              <a:t>28</a:t>
            </a:fld>
            <a:endParaRPr lang="en-US" dirty="0"/>
          </a:p>
        </p:txBody>
      </p:sp>
    </p:spTree>
    <p:extLst>
      <p:ext uri="{BB962C8B-B14F-4D97-AF65-F5344CB8AC3E}">
        <p14:creationId xmlns:p14="http://schemas.microsoft.com/office/powerpoint/2010/main" val="329744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a:lstStyle/>
          <a:p>
            <a:pPr eaLnBrk="1" hangingPunct="1"/>
            <a:r>
              <a:rPr lang="en-US" b="1" dirty="0" smtClean="0">
                <a:cs typeface="Arial" charset="0"/>
              </a:rPr>
              <a:t>Leader–member exchange theory (LMX) </a:t>
            </a:r>
            <a:r>
              <a:rPr lang="en-US" dirty="0" smtClean="0">
                <a:cs typeface="Arial" charset="0"/>
              </a:rPr>
              <a:t>says leaders create in-groups and out-groups and those in the in-group will have higher performance ratings, less turnover, and greater job satisfaction. LMX theory suggests that early on in the relationship between a leader and a</a:t>
            </a:r>
            <a:r>
              <a:rPr lang="en-US" baseline="0" dirty="0" smtClean="0">
                <a:cs typeface="Arial" charset="0"/>
              </a:rPr>
              <a:t> </a:t>
            </a:r>
            <a:r>
              <a:rPr lang="en-US" dirty="0" smtClean="0">
                <a:cs typeface="Arial" charset="0"/>
              </a:rPr>
              <a:t>given follower, a leader will implicitly categorize a follower as an “in” or as an “out.” That relationship tends to remain fairly stable over time. Leaders also encourage LMX by rewarding those employees with whom they want a closer linkage and punishing those with whom they do not.</a:t>
            </a:r>
          </a:p>
        </p:txBody>
      </p:sp>
      <p:sp>
        <p:nvSpPr>
          <p:cNvPr id="4" name="Slide Number Placeholder 3"/>
          <p:cNvSpPr>
            <a:spLocks noGrp="1"/>
          </p:cNvSpPr>
          <p:nvPr>
            <p:ph type="sldNum" sz="quarter" idx="5"/>
          </p:nvPr>
        </p:nvSpPr>
        <p:spPr/>
        <p:txBody>
          <a:bodyPr/>
          <a:lstStyle/>
          <a:p>
            <a:pPr>
              <a:defRPr/>
            </a:pPr>
            <a:fld id="{6D89813B-7D27-4982-A3DA-4AD678F6C498}" type="slidenum">
              <a:rPr lang="en-US" smtClean="0"/>
              <a:pPr>
                <a:defRPr/>
              </a:pPr>
              <a:t>29</a:t>
            </a:fld>
            <a:endParaRPr lang="en-US" dirty="0"/>
          </a:p>
        </p:txBody>
      </p:sp>
    </p:spTree>
    <p:extLst>
      <p:ext uri="{BB962C8B-B14F-4D97-AF65-F5344CB8AC3E}">
        <p14:creationId xmlns:p14="http://schemas.microsoft.com/office/powerpoint/2010/main" val="29529550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a:lstStyle/>
          <a:p>
            <a:pPr eaLnBrk="1" hangingPunct="1"/>
            <a:r>
              <a:rPr lang="en-US" dirty="0" smtClean="0">
                <a:cs typeface="Arial" charset="0"/>
              </a:rPr>
              <a:t>Many early leadership theories viewed leaders as </a:t>
            </a:r>
            <a:r>
              <a:rPr lang="en-US" b="1" dirty="0" smtClean="0">
                <a:cs typeface="Arial" charset="0"/>
              </a:rPr>
              <a:t>transactional leaders</a:t>
            </a:r>
            <a:r>
              <a:rPr lang="en-US" dirty="0" smtClean="0">
                <a:cs typeface="Arial" charset="0"/>
              </a:rPr>
              <a:t>; that is, leaders who lead primarily by using social exchanges</a:t>
            </a:r>
            <a:r>
              <a:rPr lang="en-US" baseline="0" dirty="0" smtClean="0">
                <a:cs typeface="Arial" charset="0"/>
              </a:rPr>
              <a:t> </a:t>
            </a:r>
            <a:r>
              <a:rPr lang="en-US" dirty="0" smtClean="0">
                <a:cs typeface="Arial" charset="0"/>
              </a:rPr>
              <a:t>(or transactions). Transactional leaders guide or motivate followers to work toward established goals by exchanging rewards for their</a:t>
            </a:r>
            <a:r>
              <a:rPr lang="en-US" baseline="0" dirty="0" smtClean="0">
                <a:cs typeface="Arial" charset="0"/>
              </a:rPr>
              <a:t> </a:t>
            </a:r>
            <a:r>
              <a:rPr lang="en-US" dirty="0" smtClean="0">
                <a:cs typeface="Arial" charset="0"/>
              </a:rPr>
              <a:t>productivity.  But another type of leader—a </a:t>
            </a:r>
            <a:r>
              <a:rPr lang="en-US" b="1" dirty="0" smtClean="0">
                <a:cs typeface="Arial" charset="0"/>
              </a:rPr>
              <a:t>transformational leader</a:t>
            </a:r>
            <a:r>
              <a:rPr lang="en-US" dirty="0" smtClean="0">
                <a:cs typeface="Arial" charset="0"/>
              </a:rPr>
              <a:t>—stimulates and inspires (transforms) followers to achieve extraordinary outcomes.</a:t>
            </a:r>
          </a:p>
        </p:txBody>
      </p:sp>
      <p:sp>
        <p:nvSpPr>
          <p:cNvPr id="4" name="Slide Number Placeholder 3"/>
          <p:cNvSpPr>
            <a:spLocks noGrp="1"/>
          </p:cNvSpPr>
          <p:nvPr>
            <p:ph type="sldNum" sz="quarter" idx="5"/>
          </p:nvPr>
        </p:nvSpPr>
        <p:spPr/>
        <p:txBody>
          <a:bodyPr/>
          <a:lstStyle/>
          <a:p>
            <a:pPr>
              <a:defRPr/>
            </a:pPr>
            <a:fld id="{01710836-53F9-4E50-9A95-2EF84C08449F}" type="slidenum">
              <a:rPr lang="en-US" smtClean="0"/>
              <a:pPr>
                <a:defRPr/>
              </a:pPr>
              <a:t>30</a:t>
            </a:fld>
            <a:endParaRPr lang="en-US" dirty="0"/>
          </a:p>
        </p:txBody>
      </p:sp>
    </p:spTree>
    <p:extLst>
      <p:ext uri="{BB962C8B-B14F-4D97-AF65-F5344CB8AC3E}">
        <p14:creationId xmlns:p14="http://schemas.microsoft.com/office/powerpoint/2010/main" val="651723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a:lstStyle/>
          <a:p>
            <a:pPr eaLnBrk="1" hangingPunct="1"/>
            <a:r>
              <a:rPr lang="en-US" dirty="0" smtClean="0">
                <a:cs typeface="Arial" charset="0"/>
              </a:rPr>
              <a:t>A</a:t>
            </a:r>
            <a:r>
              <a:rPr lang="en-US" b="1" dirty="0" smtClean="0">
                <a:cs typeface="Arial" charset="0"/>
              </a:rPr>
              <a:t> charismatic leader </a:t>
            </a:r>
            <a:r>
              <a:rPr lang="en-US" dirty="0" smtClean="0">
                <a:cs typeface="Arial" charset="0"/>
              </a:rPr>
              <a:t>is an enthusiastic, self-confident leader whose personality and actions influence people to behave in certain ways.</a:t>
            </a:r>
            <a:r>
              <a:rPr lang="en-US" baseline="0" dirty="0" smtClean="0">
                <a:cs typeface="Arial" charset="0"/>
              </a:rPr>
              <a:t> </a:t>
            </a:r>
            <a:r>
              <a:rPr lang="en-US" dirty="0" smtClean="0">
                <a:cs typeface="Arial" charset="0"/>
              </a:rPr>
              <a:t>Several authors have attempted to identify personal characteristics of the charismatic leader.  The most comprehensive analysis identified five such characteristics: they have a vision, the ability to articulate that vision, a willingness to take risks to achieve that vision, a sensitivity to both environmental constraints and follower needs, and behaviors that are out of the ordinary.</a:t>
            </a:r>
          </a:p>
          <a:p>
            <a:pPr eaLnBrk="1" hangingPunct="1"/>
            <a:endParaRPr lang="en-US" dirty="0" smtClean="0">
              <a:cs typeface="Arial" charset="0"/>
            </a:endParaRPr>
          </a:p>
          <a:p>
            <a:pPr eaLnBrk="1" hangingPunct="1"/>
            <a:r>
              <a:rPr lang="en-US" dirty="0" smtClean="0">
                <a:cs typeface="Arial" charset="0"/>
              </a:rPr>
              <a:t>Although the term </a:t>
            </a:r>
            <a:r>
              <a:rPr lang="en-US" i="1" dirty="0" smtClean="0">
                <a:cs typeface="Arial" charset="0"/>
              </a:rPr>
              <a:t>vision </a:t>
            </a:r>
            <a:r>
              <a:rPr lang="en-US" dirty="0" smtClean="0">
                <a:cs typeface="Arial" charset="0"/>
              </a:rPr>
              <a:t>is often linked with charismatic leadership, </a:t>
            </a:r>
            <a:r>
              <a:rPr lang="en-US" b="1" dirty="0" smtClean="0">
                <a:cs typeface="Arial" charset="0"/>
              </a:rPr>
              <a:t>visionary leadership </a:t>
            </a:r>
            <a:r>
              <a:rPr lang="en-US" dirty="0" smtClean="0">
                <a:cs typeface="Arial" charset="0"/>
              </a:rPr>
              <a:t>is different; it’s the ability to create and articulate a realistic, credible, and attractive vision of the future that improves on the present situation.  This vision, if properly selected and implemented, is so energizing that it “in effect jump-starts the future by calling forth the skills, talents, and resources to make it happen.”</a:t>
            </a:r>
          </a:p>
        </p:txBody>
      </p:sp>
      <p:sp>
        <p:nvSpPr>
          <p:cNvPr id="4" name="Slide Number Placeholder 3"/>
          <p:cNvSpPr>
            <a:spLocks noGrp="1"/>
          </p:cNvSpPr>
          <p:nvPr>
            <p:ph type="sldNum" sz="quarter" idx="5"/>
          </p:nvPr>
        </p:nvSpPr>
        <p:spPr/>
        <p:txBody>
          <a:bodyPr/>
          <a:lstStyle/>
          <a:p>
            <a:pPr>
              <a:defRPr/>
            </a:pPr>
            <a:fld id="{A77CF8C5-CDE9-47E7-9AA7-1AADB8A641F7}" type="slidenum">
              <a:rPr lang="en-US" smtClean="0"/>
              <a:pPr>
                <a:defRPr/>
              </a:pPr>
              <a:t>32</a:t>
            </a:fld>
            <a:endParaRPr lang="en-US" dirty="0"/>
          </a:p>
        </p:txBody>
      </p:sp>
    </p:spTree>
    <p:extLst>
      <p:ext uri="{BB962C8B-B14F-4D97-AF65-F5344CB8AC3E}">
        <p14:creationId xmlns:p14="http://schemas.microsoft.com/office/powerpoint/2010/main" val="13065672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a:lstStyle/>
          <a:p>
            <a:pPr eaLnBrk="1" hangingPunct="1"/>
            <a:r>
              <a:rPr lang="en-US" dirty="0" smtClean="0">
                <a:cs typeface="Arial" charset="0"/>
              </a:rPr>
              <a:t>Because leadership is increasingly taking place within a team context and more organizations are using work teams, the role of the leader in guiding team members has become increasingly important. The role of team leader </a:t>
            </a:r>
            <a:r>
              <a:rPr lang="en-US" i="1" dirty="0" smtClean="0">
                <a:cs typeface="Arial" charset="0"/>
              </a:rPr>
              <a:t>is </a:t>
            </a:r>
            <a:r>
              <a:rPr lang="en-US" dirty="0" smtClean="0">
                <a:cs typeface="Arial" charset="0"/>
              </a:rPr>
              <a:t>different from the traditional leadership role.</a:t>
            </a:r>
          </a:p>
          <a:p>
            <a:pPr eaLnBrk="1" hangingPunct="1"/>
            <a:endParaRPr lang="en-US" dirty="0" smtClean="0">
              <a:cs typeface="Arial" charset="0"/>
            </a:endParaRPr>
          </a:p>
          <a:p>
            <a:pPr eaLnBrk="1" hangingPunct="1"/>
            <a:r>
              <a:rPr lang="en-US" dirty="0" smtClean="0">
                <a:cs typeface="Arial" charset="0"/>
              </a:rPr>
              <a:t>Many leaders are not equipped to handle the change to employee teams. As one consultant noted, “Even the most capable managers have trouble making the transition because all the command-and-control type things they were encouraged to do before are no longer appropriate.”</a:t>
            </a:r>
          </a:p>
          <a:p>
            <a:pPr eaLnBrk="1" hangingPunct="1"/>
            <a:endParaRPr lang="en-US" dirty="0" smtClean="0">
              <a:cs typeface="Arial" charset="0"/>
            </a:endParaRPr>
          </a:p>
          <a:p>
            <a:pPr eaLnBrk="1" hangingPunct="1"/>
            <a:r>
              <a:rPr lang="en-US" dirty="0" smtClean="0">
                <a:cs typeface="Arial" charset="0"/>
              </a:rPr>
              <a:t>One study looking at organizations that reorganized themselves around employee teams found certain common responsibilities of all leaders. These leader responsibilities included coaching, facilitating, handling disciplinary problems, reviewing team and individual performance, training, and communication. However, a more meaningful way to describe the team leader’s job is to focus on two priorities: (1) managing</a:t>
            </a:r>
          </a:p>
          <a:p>
            <a:pPr eaLnBrk="1" hangingPunct="1"/>
            <a:r>
              <a:rPr lang="en-US" dirty="0" smtClean="0">
                <a:cs typeface="Arial" charset="0"/>
              </a:rPr>
              <a:t>the team’s external boundary, and (2) facilitating the team process. These priorities entail four specific leadership roles, which are identified in Exhibit 17-5.</a:t>
            </a:r>
          </a:p>
        </p:txBody>
      </p:sp>
      <p:sp>
        <p:nvSpPr>
          <p:cNvPr id="4" name="Slide Number Placeholder 3"/>
          <p:cNvSpPr>
            <a:spLocks noGrp="1"/>
          </p:cNvSpPr>
          <p:nvPr>
            <p:ph type="sldNum" sz="quarter" idx="5"/>
          </p:nvPr>
        </p:nvSpPr>
        <p:spPr/>
        <p:txBody>
          <a:bodyPr/>
          <a:lstStyle/>
          <a:p>
            <a:pPr>
              <a:defRPr/>
            </a:pPr>
            <a:fld id="{FE81F0B0-B66D-4CCD-B07F-99192F0683BD}" type="slidenum">
              <a:rPr lang="en-US" smtClean="0"/>
              <a:pPr>
                <a:defRPr/>
              </a:pPr>
              <a:t>33</a:t>
            </a:fld>
            <a:endParaRPr lang="en-US" dirty="0"/>
          </a:p>
        </p:txBody>
      </p:sp>
    </p:spTree>
    <p:extLst>
      <p:ext uri="{BB962C8B-B14F-4D97-AF65-F5344CB8AC3E}">
        <p14:creationId xmlns:p14="http://schemas.microsoft.com/office/powerpoint/2010/main" val="36398159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D458C7B9-81E1-48DA-AB68-D5CEE1D2BCD0}" type="slidenum">
              <a:rPr lang="en-US" smtClean="0"/>
              <a:pPr>
                <a:defRPr/>
              </a:pPr>
              <a:t>34</a:t>
            </a:fld>
            <a:endParaRPr lang="en-US" dirty="0"/>
          </a:p>
        </p:txBody>
      </p:sp>
    </p:spTree>
    <p:extLst>
      <p:ext uri="{BB962C8B-B14F-4D97-AF65-F5344CB8AC3E}">
        <p14:creationId xmlns:p14="http://schemas.microsoft.com/office/powerpoint/2010/main" val="4205082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pPr eaLnBrk="1" hangingPunct="1"/>
            <a:r>
              <a:rPr lang="en-US" dirty="0" smtClean="0">
                <a:cs typeface="Arial" charset="0"/>
              </a:rPr>
              <a:t>The eight traits shown to be associated with effective leadership are described briefly in Exhibit 17-1.</a:t>
            </a:r>
          </a:p>
        </p:txBody>
      </p:sp>
      <p:sp>
        <p:nvSpPr>
          <p:cNvPr id="4" name="Slide Number Placeholder 3"/>
          <p:cNvSpPr>
            <a:spLocks noGrp="1"/>
          </p:cNvSpPr>
          <p:nvPr>
            <p:ph type="sldNum" sz="quarter" idx="5"/>
          </p:nvPr>
        </p:nvSpPr>
        <p:spPr/>
        <p:txBody>
          <a:bodyPr/>
          <a:lstStyle/>
          <a:p>
            <a:pPr>
              <a:defRPr/>
            </a:pPr>
            <a:fld id="{50E5B89E-E2ED-4C57-B0A6-64C721FBCCCA}" type="slidenum">
              <a:rPr lang="en-US" smtClean="0"/>
              <a:pPr>
                <a:defRPr/>
              </a:pPr>
              <a:t>5</a:t>
            </a:fld>
            <a:endParaRPr lang="en-US" dirty="0"/>
          </a:p>
        </p:txBody>
      </p:sp>
    </p:spTree>
    <p:extLst>
      <p:ext uri="{BB962C8B-B14F-4D97-AF65-F5344CB8AC3E}">
        <p14:creationId xmlns:p14="http://schemas.microsoft.com/office/powerpoint/2010/main" val="10873612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a:lstStyle/>
          <a:p>
            <a:pPr eaLnBrk="1" hangingPunct="1"/>
            <a:r>
              <a:rPr lang="en-US" dirty="0" smtClean="0">
                <a:cs typeface="Arial" charset="0"/>
              </a:rPr>
              <a:t>Where do leaders get their power—that is, their right and capacity to influence work actions or decisions? Five sources of leader power have been identified: legitimate, coercive, reward, expert, and referent. </a:t>
            </a:r>
          </a:p>
          <a:p>
            <a:pPr eaLnBrk="1" hangingPunct="1"/>
            <a:endParaRPr lang="en-US" dirty="0" smtClean="0">
              <a:cs typeface="Arial" charset="0"/>
            </a:endParaRPr>
          </a:p>
          <a:p>
            <a:pPr eaLnBrk="1" hangingPunct="1"/>
            <a:r>
              <a:rPr lang="en-US" b="1" dirty="0" smtClean="0">
                <a:cs typeface="Arial" charset="0"/>
              </a:rPr>
              <a:t>Legitimate power </a:t>
            </a:r>
            <a:r>
              <a:rPr lang="en-US" dirty="0" smtClean="0">
                <a:cs typeface="Arial" charset="0"/>
              </a:rPr>
              <a:t>and authority are the same. Legitimate power represents the power a leader has as a result of his or her position in the organization. Although people in positions of authority are also likely to have reward and coercive power, legitimate power is broader than the power to coerce and reward.</a:t>
            </a:r>
          </a:p>
          <a:p>
            <a:pPr eaLnBrk="1" hangingPunct="1"/>
            <a:endParaRPr lang="en-US" dirty="0" smtClean="0">
              <a:cs typeface="Arial" charset="0"/>
            </a:endParaRPr>
          </a:p>
          <a:p>
            <a:pPr eaLnBrk="1" hangingPunct="1"/>
            <a:r>
              <a:rPr lang="en-US" b="1" dirty="0" smtClean="0">
                <a:cs typeface="Arial" charset="0"/>
              </a:rPr>
              <a:t>Coercive power </a:t>
            </a:r>
            <a:r>
              <a:rPr lang="en-US" dirty="0" smtClean="0">
                <a:cs typeface="Arial" charset="0"/>
              </a:rPr>
              <a:t>is the power a leader has to punish or control. Followers react to this power out of fear of the negative results that might occur if they don’t comply. Managers typically have some coercive power, such as being able to suspend or demote employees or to assign them work they find unpleasant or undesirable.</a:t>
            </a:r>
          </a:p>
          <a:p>
            <a:pPr eaLnBrk="1" hangingPunct="1"/>
            <a:endParaRPr lang="en-US" dirty="0" smtClean="0">
              <a:cs typeface="Arial" charset="0"/>
            </a:endParaRPr>
          </a:p>
          <a:p>
            <a:pPr eaLnBrk="1" hangingPunct="1"/>
            <a:r>
              <a:rPr lang="en-US" b="1" dirty="0" smtClean="0">
                <a:cs typeface="Arial" charset="0"/>
              </a:rPr>
              <a:t>Reward power </a:t>
            </a:r>
            <a:r>
              <a:rPr lang="en-US" dirty="0" smtClean="0">
                <a:cs typeface="Arial" charset="0"/>
              </a:rPr>
              <a:t>is the power to give positive rewards. A reward can be anything a person values such as money, favorable performance appraisals, promotions, interesting work assignments, friendly colleagues, and preferred work shifts or sales territories.</a:t>
            </a:r>
          </a:p>
        </p:txBody>
      </p:sp>
      <p:sp>
        <p:nvSpPr>
          <p:cNvPr id="4" name="Slide Number Placeholder 3"/>
          <p:cNvSpPr>
            <a:spLocks noGrp="1"/>
          </p:cNvSpPr>
          <p:nvPr>
            <p:ph type="sldNum" sz="quarter" idx="5"/>
          </p:nvPr>
        </p:nvSpPr>
        <p:spPr/>
        <p:txBody>
          <a:bodyPr/>
          <a:lstStyle/>
          <a:p>
            <a:pPr>
              <a:defRPr/>
            </a:pPr>
            <a:fld id="{9218A38F-2F93-49F0-A777-22DC34F0927E}" type="slidenum">
              <a:rPr lang="en-US" smtClean="0"/>
              <a:pPr>
                <a:defRPr/>
              </a:pPr>
              <a:t>35</a:t>
            </a:fld>
            <a:endParaRPr lang="en-US" dirty="0"/>
          </a:p>
        </p:txBody>
      </p:sp>
    </p:spTree>
    <p:extLst>
      <p:ext uri="{BB962C8B-B14F-4D97-AF65-F5344CB8AC3E}">
        <p14:creationId xmlns:p14="http://schemas.microsoft.com/office/powerpoint/2010/main" val="22197604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a:lstStyle/>
          <a:p>
            <a:pPr eaLnBrk="1" hangingPunct="1"/>
            <a:r>
              <a:rPr lang="en-US" b="1" dirty="0" smtClean="0">
                <a:cs typeface="Arial" charset="0"/>
              </a:rPr>
              <a:t>Expert power </a:t>
            </a:r>
            <a:r>
              <a:rPr lang="en-US" dirty="0" smtClean="0">
                <a:cs typeface="Arial" charset="0"/>
              </a:rPr>
              <a:t>is power based on expertise, special skills, or knowledge. If an employee has skills, knowledge, or expertise that’s critical to a work group, that person’s expert power is enhanced. </a:t>
            </a:r>
          </a:p>
          <a:p>
            <a:pPr eaLnBrk="1" hangingPunct="1"/>
            <a:endParaRPr lang="en-US" dirty="0" smtClean="0">
              <a:cs typeface="Arial" charset="0"/>
            </a:endParaRPr>
          </a:p>
          <a:p>
            <a:pPr eaLnBrk="1" hangingPunct="1"/>
            <a:r>
              <a:rPr lang="en-US" dirty="0" smtClean="0">
                <a:cs typeface="Arial" charset="0"/>
              </a:rPr>
              <a:t>Finally, </a:t>
            </a:r>
            <a:r>
              <a:rPr lang="en-US" b="1" dirty="0" smtClean="0">
                <a:cs typeface="Arial" charset="0"/>
              </a:rPr>
              <a:t>referent power </a:t>
            </a:r>
            <a:r>
              <a:rPr lang="en-US" dirty="0" smtClean="0">
                <a:cs typeface="Arial" charset="0"/>
              </a:rPr>
              <a:t>is the power that arises because of a person’s desirable resources or personal traits. If I admire you and want to be associated with you, you can exercise power over me because I want to please you. Referent power develops out of admiration of another and a desire to be like that person.</a:t>
            </a:r>
          </a:p>
        </p:txBody>
      </p:sp>
      <p:sp>
        <p:nvSpPr>
          <p:cNvPr id="4" name="Slide Number Placeholder 3"/>
          <p:cNvSpPr>
            <a:spLocks noGrp="1"/>
          </p:cNvSpPr>
          <p:nvPr>
            <p:ph type="sldNum" sz="quarter" idx="5"/>
          </p:nvPr>
        </p:nvSpPr>
        <p:spPr/>
        <p:txBody>
          <a:bodyPr/>
          <a:lstStyle/>
          <a:p>
            <a:pPr>
              <a:defRPr/>
            </a:pPr>
            <a:fld id="{167A7E5E-C612-4E76-91AE-E0642A5EA66A}" type="slidenum">
              <a:rPr lang="en-US" smtClean="0"/>
              <a:pPr>
                <a:defRPr/>
              </a:pPr>
              <a:t>36</a:t>
            </a:fld>
            <a:endParaRPr lang="en-US" dirty="0"/>
          </a:p>
        </p:txBody>
      </p:sp>
    </p:spTree>
    <p:extLst>
      <p:ext uri="{BB962C8B-B14F-4D97-AF65-F5344CB8AC3E}">
        <p14:creationId xmlns:p14="http://schemas.microsoft.com/office/powerpoint/2010/main" val="893445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a:lstStyle/>
          <a:p>
            <a:pPr eaLnBrk="1" hangingPunct="1"/>
            <a:r>
              <a:rPr lang="en-US" dirty="0" smtClean="0">
                <a:cs typeface="Arial" charset="0"/>
              </a:rPr>
              <a:t>“Honesty is absolutely essential to leadership. If people are going to follow someone willingly, whether it be into battle or into the boardroom, they first want to assure themselves that the person is worthy of their trust.”  In addition to being honest, credible leaders are competent and inspiring. They are personally able to effectively communicate their confidence and enthusiasm. Thus, followers judge a leader’s </a:t>
            </a:r>
            <a:r>
              <a:rPr lang="en-US" b="1" dirty="0" smtClean="0">
                <a:cs typeface="Arial" charset="0"/>
              </a:rPr>
              <a:t>credibility </a:t>
            </a:r>
            <a:r>
              <a:rPr lang="en-US" dirty="0" smtClean="0">
                <a:cs typeface="Arial" charset="0"/>
              </a:rPr>
              <a:t>in terms of his or her honesty, competence, and ability to inspire.</a:t>
            </a:r>
          </a:p>
          <a:p>
            <a:pPr eaLnBrk="1" hangingPunct="1"/>
            <a:endParaRPr lang="en-US" dirty="0" smtClean="0">
              <a:cs typeface="Arial" charset="0"/>
            </a:endParaRPr>
          </a:p>
          <a:p>
            <a:pPr eaLnBrk="1" hangingPunct="1"/>
            <a:r>
              <a:rPr lang="en-US" dirty="0" smtClean="0">
                <a:cs typeface="Arial" charset="0"/>
              </a:rPr>
              <a:t>Trust is closely entwined with the concept of credibility, and, in fact, the terms are often used interchangeably. </a:t>
            </a:r>
            <a:r>
              <a:rPr lang="en-US" b="1" dirty="0" smtClean="0">
                <a:cs typeface="Arial" charset="0"/>
              </a:rPr>
              <a:t>Trust </a:t>
            </a:r>
            <a:r>
              <a:rPr lang="en-US" dirty="0" smtClean="0">
                <a:cs typeface="Arial" charset="0"/>
              </a:rPr>
              <a:t>is defined as the belief in the integrity, character, and ability of a leader. Followers who trust a leader are willing to be vulnerable to the leader’s actions because they are confident that their rights and interests will not be abused.</a:t>
            </a:r>
          </a:p>
        </p:txBody>
      </p:sp>
      <p:sp>
        <p:nvSpPr>
          <p:cNvPr id="4" name="Slide Number Placeholder 3"/>
          <p:cNvSpPr>
            <a:spLocks noGrp="1"/>
          </p:cNvSpPr>
          <p:nvPr>
            <p:ph type="sldNum" sz="quarter" idx="5"/>
          </p:nvPr>
        </p:nvSpPr>
        <p:spPr/>
        <p:txBody>
          <a:bodyPr/>
          <a:lstStyle/>
          <a:p>
            <a:pPr>
              <a:defRPr/>
            </a:pPr>
            <a:fld id="{A375D37E-7CCE-4723-A272-F77C2A6A7A13}" type="slidenum">
              <a:rPr lang="en-US" smtClean="0"/>
              <a:pPr>
                <a:defRPr/>
              </a:pPr>
              <a:t>37</a:t>
            </a:fld>
            <a:endParaRPr lang="en-US" dirty="0"/>
          </a:p>
        </p:txBody>
      </p:sp>
    </p:spTree>
    <p:extLst>
      <p:ext uri="{BB962C8B-B14F-4D97-AF65-F5344CB8AC3E}">
        <p14:creationId xmlns:p14="http://schemas.microsoft.com/office/powerpoint/2010/main" val="42145255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a:lstStyle/>
          <a:p>
            <a:pPr eaLnBrk="1" hangingPunct="1"/>
            <a:r>
              <a:rPr lang="en-US" dirty="0" smtClean="0">
                <a:cs typeface="Arial" charset="0"/>
              </a:rPr>
              <a:t>Research has identified five dimensions that make up the concept of trust:</a:t>
            </a:r>
          </a:p>
          <a:p>
            <a:pPr eaLnBrk="1" hangingPunct="1"/>
            <a:endParaRPr lang="en-US" dirty="0" smtClean="0">
              <a:cs typeface="Arial" charset="0"/>
            </a:endParaRPr>
          </a:p>
          <a:p>
            <a:pPr eaLnBrk="1" hangingPunct="1"/>
            <a:r>
              <a:rPr lang="en-US" dirty="0" smtClean="0">
                <a:cs typeface="Arial" charset="0"/>
              </a:rPr>
              <a:t>• </a:t>
            </a:r>
            <a:r>
              <a:rPr lang="en-US" i="1" dirty="0" smtClean="0">
                <a:cs typeface="Arial" charset="0"/>
              </a:rPr>
              <a:t>Integrity: </a:t>
            </a:r>
            <a:r>
              <a:rPr lang="en-US" dirty="0" smtClean="0">
                <a:cs typeface="Arial" charset="0"/>
              </a:rPr>
              <a:t>honesty and truthfulness</a:t>
            </a:r>
          </a:p>
          <a:p>
            <a:pPr eaLnBrk="1" hangingPunct="1"/>
            <a:r>
              <a:rPr lang="en-US" dirty="0" smtClean="0">
                <a:cs typeface="Arial" charset="0"/>
              </a:rPr>
              <a:t>• </a:t>
            </a:r>
            <a:r>
              <a:rPr lang="en-US" i="1" dirty="0" smtClean="0">
                <a:cs typeface="Arial" charset="0"/>
              </a:rPr>
              <a:t>Competence: </a:t>
            </a:r>
            <a:r>
              <a:rPr lang="en-US" dirty="0" smtClean="0">
                <a:cs typeface="Arial" charset="0"/>
              </a:rPr>
              <a:t>technical and interpersonal knowledge and skills</a:t>
            </a:r>
          </a:p>
          <a:p>
            <a:pPr eaLnBrk="1" hangingPunct="1"/>
            <a:r>
              <a:rPr lang="en-US" dirty="0" smtClean="0">
                <a:cs typeface="Arial" charset="0"/>
              </a:rPr>
              <a:t>• </a:t>
            </a:r>
            <a:r>
              <a:rPr lang="en-US" i="1" dirty="0" smtClean="0">
                <a:cs typeface="Arial" charset="0"/>
              </a:rPr>
              <a:t>Consistency: </a:t>
            </a:r>
            <a:r>
              <a:rPr lang="en-US" dirty="0" smtClean="0">
                <a:cs typeface="Arial" charset="0"/>
              </a:rPr>
              <a:t>reliability, predictability, and good judgment in handling situations</a:t>
            </a:r>
          </a:p>
          <a:p>
            <a:pPr eaLnBrk="1" hangingPunct="1"/>
            <a:r>
              <a:rPr lang="en-US" dirty="0" smtClean="0">
                <a:cs typeface="Arial" charset="0"/>
              </a:rPr>
              <a:t>• </a:t>
            </a:r>
            <a:r>
              <a:rPr lang="en-US" i="1" dirty="0" smtClean="0">
                <a:cs typeface="Arial" charset="0"/>
              </a:rPr>
              <a:t>Loyalty: </a:t>
            </a:r>
            <a:r>
              <a:rPr lang="en-US" dirty="0" smtClean="0">
                <a:cs typeface="Arial" charset="0"/>
              </a:rPr>
              <a:t>willingness to protect a person, physically and emotionally</a:t>
            </a:r>
          </a:p>
          <a:p>
            <a:pPr eaLnBrk="1" hangingPunct="1"/>
            <a:r>
              <a:rPr lang="en-US" dirty="0" smtClean="0">
                <a:cs typeface="Arial" charset="0"/>
              </a:rPr>
              <a:t>• </a:t>
            </a:r>
            <a:r>
              <a:rPr lang="en-US" i="1" dirty="0" smtClean="0">
                <a:cs typeface="Arial" charset="0"/>
              </a:rPr>
              <a:t>Openness: </a:t>
            </a:r>
            <a:r>
              <a:rPr lang="en-US" dirty="0" smtClean="0">
                <a:cs typeface="Arial" charset="0"/>
              </a:rPr>
              <a:t>willingness to share ideas and information freely</a:t>
            </a:r>
          </a:p>
          <a:p>
            <a:pPr eaLnBrk="1" hangingPunct="1"/>
            <a:endParaRPr lang="en-US" dirty="0" smtClean="0">
              <a:cs typeface="Arial" charset="0"/>
            </a:endParaRPr>
          </a:p>
          <a:p>
            <a:pPr eaLnBrk="1" hangingPunct="1"/>
            <a:r>
              <a:rPr lang="en-US" dirty="0" smtClean="0">
                <a:cs typeface="Arial" charset="0"/>
              </a:rPr>
              <a:t>Of these five dimensions, integrity seems to be the most critical when someone assesses another’s trustworthiness.</a:t>
            </a:r>
          </a:p>
        </p:txBody>
      </p:sp>
      <p:sp>
        <p:nvSpPr>
          <p:cNvPr id="4" name="Slide Number Placeholder 3"/>
          <p:cNvSpPr>
            <a:spLocks noGrp="1"/>
          </p:cNvSpPr>
          <p:nvPr>
            <p:ph type="sldNum" sz="quarter" idx="5"/>
          </p:nvPr>
        </p:nvSpPr>
        <p:spPr/>
        <p:txBody>
          <a:bodyPr/>
          <a:lstStyle/>
          <a:p>
            <a:pPr>
              <a:defRPr/>
            </a:pPr>
            <a:fld id="{5FF52220-8C75-49BD-B07E-E604BE5C017A}" type="slidenum">
              <a:rPr lang="en-US" smtClean="0"/>
              <a:pPr>
                <a:defRPr/>
              </a:pPr>
              <a:t>38</a:t>
            </a:fld>
            <a:endParaRPr lang="en-US" dirty="0"/>
          </a:p>
        </p:txBody>
      </p:sp>
    </p:spTree>
    <p:extLst>
      <p:ext uri="{BB962C8B-B14F-4D97-AF65-F5344CB8AC3E}">
        <p14:creationId xmlns:p14="http://schemas.microsoft.com/office/powerpoint/2010/main" val="35798465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a:lstStyle/>
          <a:p>
            <a:pPr eaLnBrk="1" hangingPunct="1"/>
            <a:r>
              <a:rPr lang="en-US" dirty="0" smtClean="0">
                <a:cs typeface="Arial" charset="0"/>
              </a:rPr>
              <a:t>Given the importance of trust to effective leadership, how can leaders build trust? Exhibit 17-6 lists some suggestions. </a:t>
            </a:r>
          </a:p>
        </p:txBody>
      </p:sp>
      <p:sp>
        <p:nvSpPr>
          <p:cNvPr id="4" name="Slide Number Placeholder 3"/>
          <p:cNvSpPr>
            <a:spLocks noGrp="1"/>
          </p:cNvSpPr>
          <p:nvPr>
            <p:ph type="sldNum" sz="quarter" idx="5"/>
          </p:nvPr>
        </p:nvSpPr>
        <p:spPr/>
        <p:txBody>
          <a:bodyPr/>
          <a:lstStyle/>
          <a:p>
            <a:pPr>
              <a:defRPr/>
            </a:pPr>
            <a:fld id="{10B41C5A-D545-4BC0-A93B-A68F4D04A95B}" type="slidenum">
              <a:rPr lang="en-US" smtClean="0"/>
              <a:pPr>
                <a:defRPr/>
              </a:pPr>
              <a:t>39</a:t>
            </a:fld>
            <a:endParaRPr lang="en-US" dirty="0"/>
          </a:p>
        </p:txBody>
      </p:sp>
    </p:spTree>
    <p:extLst>
      <p:ext uri="{BB962C8B-B14F-4D97-AF65-F5344CB8AC3E}">
        <p14:creationId xmlns:p14="http://schemas.microsoft.com/office/powerpoint/2010/main" val="4144253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a:lstStyle/>
          <a:p>
            <a:pPr eaLnBrk="1" hangingPunct="1"/>
            <a:r>
              <a:rPr lang="en-US" dirty="0" smtClean="0">
                <a:cs typeface="Arial" charset="0"/>
              </a:rPr>
              <a:t>As we’ve described in different places throughout the text, managers are increasingly leading by empowering their employees. As we’ve said before, empowerment involves increasing the decision-making discretion of workers. Millions of individual employees and employee teams are making the key operating decisions that directly affect their work. They’re developing budgets, scheduling workloads, controlling inventories,</a:t>
            </a:r>
            <a:r>
              <a:rPr lang="en-US" baseline="0" dirty="0" smtClean="0">
                <a:cs typeface="Arial" charset="0"/>
              </a:rPr>
              <a:t> </a:t>
            </a:r>
            <a:r>
              <a:rPr lang="en-US" dirty="0" smtClean="0">
                <a:cs typeface="Arial" charset="0"/>
              </a:rPr>
              <a:t>solving quality problems, and engaging in similar activities that until very recently were viewed exclusively as part of the manager’s job.</a:t>
            </a:r>
          </a:p>
        </p:txBody>
      </p:sp>
      <p:sp>
        <p:nvSpPr>
          <p:cNvPr id="4" name="Slide Number Placeholder 3"/>
          <p:cNvSpPr>
            <a:spLocks noGrp="1"/>
          </p:cNvSpPr>
          <p:nvPr>
            <p:ph type="sldNum" sz="quarter" idx="5"/>
          </p:nvPr>
        </p:nvSpPr>
        <p:spPr/>
        <p:txBody>
          <a:bodyPr/>
          <a:lstStyle/>
          <a:p>
            <a:pPr>
              <a:defRPr/>
            </a:pPr>
            <a:fld id="{F1EB01C1-A085-41B8-94B8-B0DE0AB47836}" type="slidenum">
              <a:rPr lang="en-US" smtClean="0"/>
              <a:pPr>
                <a:defRPr/>
              </a:pPr>
              <a:t>40</a:t>
            </a:fld>
            <a:endParaRPr lang="en-US" dirty="0"/>
          </a:p>
        </p:txBody>
      </p:sp>
    </p:spTree>
    <p:extLst>
      <p:ext uri="{BB962C8B-B14F-4D97-AF65-F5344CB8AC3E}">
        <p14:creationId xmlns:p14="http://schemas.microsoft.com/office/powerpoint/2010/main" val="39979746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a:lstStyle/>
          <a:p>
            <a:pPr eaLnBrk="1" hangingPunct="1"/>
            <a:r>
              <a:rPr lang="en-US" dirty="0" smtClean="0">
                <a:cs typeface="Arial" charset="0"/>
              </a:rPr>
              <a:t>One general conclusion that surfaces from leadership research is that effective leaders do not use a single style. They adjust their style to the  situation. Although not mentioned explicitly, national culture is certainly an important situational variable in determining which leadership style will be most effective. What works in China isn’t likely to be effective in France or Canada. For instance, one study of Asian leadership</a:t>
            </a:r>
          </a:p>
          <a:p>
            <a:pPr eaLnBrk="1" hangingPunct="1"/>
            <a:r>
              <a:rPr lang="en-US" dirty="0" smtClean="0">
                <a:cs typeface="Arial" charset="0"/>
              </a:rPr>
              <a:t>styles revealed that Asian managers preferred leaders who were competent decision makers, effective communicators, and supportive of employees.</a:t>
            </a:r>
          </a:p>
          <a:p>
            <a:pPr eaLnBrk="1" hangingPunct="1"/>
            <a:endParaRPr lang="en-US" dirty="0" smtClean="0">
              <a:cs typeface="Arial" charset="0"/>
            </a:endParaRPr>
          </a:p>
          <a:p>
            <a:pPr eaLnBrk="1" hangingPunct="1"/>
            <a:r>
              <a:rPr lang="en-US" dirty="0" smtClean="0">
                <a:cs typeface="Arial" charset="0"/>
              </a:rPr>
              <a:t>National culture affects leadership style because it influences how followers will respond. Leaders can’t (and shouldn’t) just choose their styles randomly. They’re constrained by the cultural conditions their followers have come to expect.</a:t>
            </a:r>
          </a:p>
        </p:txBody>
      </p:sp>
      <p:sp>
        <p:nvSpPr>
          <p:cNvPr id="4" name="Slide Number Placeholder 3"/>
          <p:cNvSpPr>
            <a:spLocks noGrp="1"/>
          </p:cNvSpPr>
          <p:nvPr>
            <p:ph type="sldNum" sz="quarter" idx="5"/>
          </p:nvPr>
        </p:nvSpPr>
        <p:spPr/>
        <p:txBody>
          <a:bodyPr/>
          <a:lstStyle/>
          <a:p>
            <a:pPr>
              <a:defRPr/>
            </a:pPr>
            <a:fld id="{7C2DA882-AF28-4796-99BE-53711A7613A9}" type="slidenum">
              <a:rPr lang="en-US" smtClean="0"/>
              <a:pPr>
                <a:defRPr/>
              </a:pPr>
              <a:t>41</a:t>
            </a:fld>
            <a:endParaRPr lang="en-US" dirty="0"/>
          </a:p>
        </p:txBody>
      </p:sp>
    </p:spTree>
    <p:extLst>
      <p:ext uri="{BB962C8B-B14F-4D97-AF65-F5344CB8AC3E}">
        <p14:creationId xmlns:p14="http://schemas.microsoft.com/office/powerpoint/2010/main" val="40165383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bwMode="auto">
          <a:noFill/>
          <a:ln>
            <a:solidFill>
              <a:srgbClr val="000000"/>
            </a:solidFill>
            <a:miter lim="800000"/>
            <a:headEnd/>
            <a:tailEnd/>
          </a:ln>
        </p:spPr>
      </p:sp>
      <p:sp>
        <p:nvSpPr>
          <p:cNvPr id="110594" name="Notes Placeholder 2"/>
          <p:cNvSpPr>
            <a:spLocks noGrp="1"/>
          </p:cNvSpPr>
          <p:nvPr>
            <p:ph type="body" idx="1"/>
          </p:nvPr>
        </p:nvSpPr>
        <p:spPr bwMode="auto">
          <a:noFill/>
        </p:spPr>
        <p:txBody>
          <a:bodyPr/>
          <a:lstStyle/>
          <a:p>
            <a:pPr eaLnBrk="1" hangingPunct="1"/>
            <a:r>
              <a:rPr lang="en-US" dirty="0" smtClean="0">
                <a:cs typeface="Arial" charset="0"/>
              </a:rPr>
              <a:t>Exhibit 17-7 provides some findings from selected examples of cross-cultural leadership studies. Because most leadership theories were developed in the United States, they have an American bias.</a:t>
            </a:r>
          </a:p>
        </p:txBody>
      </p:sp>
      <p:sp>
        <p:nvSpPr>
          <p:cNvPr id="4" name="Slide Number Placeholder 3"/>
          <p:cNvSpPr>
            <a:spLocks noGrp="1"/>
          </p:cNvSpPr>
          <p:nvPr>
            <p:ph type="sldNum" sz="quarter" idx="5"/>
          </p:nvPr>
        </p:nvSpPr>
        <p:spPr/>
        <p:txBody>
          <a:bodyPr/>
          <a:lstStyle/>
          <a:p>
            <a:pPr>
              <a:defRPr/>
            </a:pPr>
            <a:fld id="{D32DAC4A-6A2B-48F1-8D1E-749848521472}" type="slidenum">
              <a:rPr lang="en-US" smtClean="0"/>
              <a:pPr>
                <a:defRPr/>
              </a:pPr>
              <a:t>42</a:t>
            </a:fld>
            <a:endParaRPr lang="en-US" dirty="0"/>
          </a:p>
        </p:txBody>
      </p:sp>
    </p:spTree>
    <p:extLst>
      <p:ext uri="{BB962C8B-B14F-4D97-AF65-F5344CB8AC3E}">
        <p14:creationId xmlns:p14="http://schemas.microsoft.com/office/powerpoint/2010/main" val="31718050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p:spPr>
      </p:sp>
      <p:sp>
        <p:nvSpPr>
          <p:cNvPr id="112642" name="Notes Placeholder 2"/>
          <p:cNvSpPr>
            <a:spLocks noGrp="1"/>
          </p:cNvSpPr>
          <p:nvPr>
            <p:ph type="body" idx="1"/>
          </p:nvPr>
        </p:nvSpPr>
        <p:spPr bwMode="auto">
          <a:noFill/>
        </p:spPr>
        <p:txBody>
          <a:bodyPr/>
          <a:lstStyle/>
          <a:p>
            <a:pPr eaLnBrk="1" hangingPunct="1"/>
            <a:r>
              <a:rPr lang="en-US" smtClean="0">
                <a:cs typeface="Arial" charset="0"/>
              </a:rPr>
              <a:t>Evidence indicates that leadership training is more likely to be successful with individuals who are high self-monitors than with low self-monitors.</a:t>
            </a:r>
          </a:p>
          <a:p>
            <a:pPr eaLnBrk="1" hangingPunct="1"/>
            <a:endParaRPr lang="en-US" smtClean="0">
              <a:cs typeface="Arial" charset="0"/>
            </a:endParaRPr>
          </a:p>
          <a:p>
            <a:pPr eaLnBrk="1" hangingPunct="1"/>
            <a:r>
              <a:rPr lang="en-US" smtClean="0">
                <a:cs typeface="Arial" charset="0"/>
              </a:rPr>
              <a:t>Such individuals have the flexibility to change their behavior as different situations may require. In addition, organizations may find that individuals with higher levels of a trait called motivation to lead are more receptive to leadership development opportunities.</a:t>
            </a:r>
          </a:p>
        </p:txBody>
      </p:sp>
      <p:sp>
        <p:nvSpPr>
          <p:cNvPr id="4" name="Slide Number Placeholder 3"/>
          <p:cNvSpPr>
            <a:spLocks noGrp="1"/>
          </p:cNvSpPr>
          <p:nvPr>
            <p:ph type="sldNum" sz="quarter" idx="5"/>
          </p:nvPr>
        </p:nvSpPr>
        <p:spPr/>
        <p:txBody>
          <a:bodyPr/>
          <a:lstStyle/>
          <a:p>
            <a:pPr>
              <a:defRPr/>
            </a:pPr>
            <a:fld id="{5B9603A4-5EF2-4DC3-9B2C-BB1BAC3539ED}" type="slidenum">
              <a:rPr lang="en-US" smtClean="0"/>
              <a:pPr>
                <a:defRPr/>
              </a:pPr>
              <a:t>43</a:t>
            </a:fld>
            <a:endParaRPr lang="en-US" dirty="0"/>
          </a:p>
        </p:txBody>
      </p:sp>
    </p:spTree>
    <p:extLst>
      <p:ext uri="{BB962C8B-B14F-4D97-AF65-F5344CB8AC3E}">
        <p14:creationId xmlns:p14="http://schemas.microsoft.com/office/powerpoint/2010/main" val="14879152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E807AB4-E51C-4E19-9902-6E73444E15E1}" type="slidenum">
              <a:rPr lang="en-US" smtClean="0"/>
              <a:pPr>
                <a:defRPr/>
              </a:pPr>
              <a:t>44</a:t>
            </a:fld>
            <a:endParaRPr lang="en-US" dirty="0"/>
          </a:p>
        </p:txBody>
      </p:sp>
    </p:spTree>
    <p:extLst>
      <p:ext uri="{BB962C8B-B14F-4D97-AF65-F5344CB8AC3E}">
        <p14:creationId xmlns:p14="http://schemas.microsoft.com/office/powerpoint/2010/main" val="1715081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pPr eaLnBrk="1" hangingPunct="1"/>
            <a:r>
              <a:rPr lang="en-US" dirty="0" smtClean="0">
                <a:cs typeface="Arial" charset="0"/>
              </a:rPr>
              <a:t>Researchers hoped that the </a:t>
            </a:r>
            <a:r>
              <a:rPr lang="en-US" b="1" dirty="0" smtClean="0">
                <a:cs typeface="Arial" charset="0"/>
              </a:rPr>
              <a:t>behavioral theories </a:t>
            </a:r>
            <a:r>
              <a:rPr lang="en-US" dirty="0" smtClean="0">
                <a:cs typeface="Arial" charset="0"/>
              </a:rPr>
              <a:t>approach would provide more definitive answers about the nature of leadership than did the trait theories.</a:t>
            </a:r>
          </a:p>
          <a:p>
            <a:pPr eaLnBrk="1" hangingPunct="1"/>
            <a:endParaRPr lang="en-US" dirty="0" smtClean="0">
              <a:cs typeface="Arial" charset="0"/>
            </a:endParaRP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010087E5-BEED-4CA5-8851-411F1EB29EE8}" type="slidenum">
              <a:rPr lang="en-US" smtClean="0"/>
              <a:pPr>
                <a:defRPr/>
              </a:pPr>
              <a:t>6</a:t>
            </a:fld>
            <a:endParaRPr lang="en-US" dirty="0"/>
          </a:p>
        </p:txBody>
      </p:sp>
    </p:spTree>
    <p:extLst>
      <p:ext uri="{BB962C8B-B14F-4D97-AF65-F5344CB8AC3E}">
        <p14:creationId xmlns:p14="http://schemas.microsoft.com/office/powerpoint/2010/main" val="4175373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cs typeface="Arial" charset="0"/>
              </a:rPr>
              <a:t>The University of Iowa studies explored three leadership styles to find which was the most effective.  </a:t>
            </a:r>
          </a:p>
          <a:p>
            <a:pPr eaLnBrk="1" hangingPunct="1"/>
            <a:endParaRPr lang="en-US" dirty="0" smtClean="0">
              <a:cs typeface="Arial" charset="0"/>
            </a:endParaRPr>
          </a:p>
          <a:p>
            <a:pPr eaLnBrk="1" hangingPunct="1"/>
            <a:r>
              <a:rPr lang="en-US" dirty="0" smtClean="0">
                <a:cs typeface="Arial" charset="0"/>
              </a:rPr>
              <a:t>The </a:t>
            </a:r>
            <a:r>
              <a:rPr lang="en-US" b="1" dirty="0" smtClean="0">
                <a:cs typeface="Arial" charset="0"/>
              </a:rPr>
              <a:t>autocratic style </a:t>
            </a:r>
            <a:r>
              <a:rPr lang="en-US" dirty="0" smtClean="0">
                <a:cs typeface="Arial" charset="0"/>
              </a:rPr>
              <a:t>described a leader who dictated work methods, made unilateral decisions, and limited employee participation. The </a:t>
            </a:r>
            <a:r>
              <a:rPr lang="en-US" b="1" dirty="0" smtClean="0">
                <a:cs typeface="Arial" charset="0"/>
              </a:rPr>
              <a:t>democratic style </a:t>
            </a:r>
            <a:r>
              <a:rPr lang="en-US" dirty="0" smtClean="0">
                <a:cs typeface="Arial" charset="0"/>
              </a:rPr>
              <a:t>described a leader who involved employees in decision-making, delegated authority, and used feedback as an opportunity for coaching employees. Finally, the </a:t>
            </a:r>
            <a:r>
              <a:rPr lang="en-US" b="1" dirty="0" smtClean="0">
                <a:cs typeface="Arial" charset="0"/>
              </a:rPr>
              <a:t>laissez-faire style </a:t>
            </a:r>
            <a:r>
              <a:rPr lang="en-US" dirty="0" smtClean="0">
                <a:cs typeface="Arial" charset="0"/>
              </a:rPr>
              <a:t>leader let the group make decisions and complete the work in whatever way it saw fit. The researchers’ results seemed to indicate that the democratic style contributed to both good quantity and quality of work.</a:t>
            </a: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2AB17F30-8AAA-4F95-B7DF-50166A7806AD}" type="slidenum">
              <a:rPr lang="en-US" smtClean="0"/>
              <a:pPr>
                <a:defRPr/>
              </a:pPr>
              <a:t>7</a:t>
            </a:fld>
            <a:endParaRPr lang="en-US" dirty="0"/>
          </a:p>
        </p:txBody>
      </p:sp>
    </p:spTree>
    <p:extLst>
      <p:ext uri="{BB962C8B-B14F-4D97-AF65-F5344CB8AC3E}">
        <p14:creationId xmlns:p14="http://schemas.microsoft.com/office/powerpoint/2010/main" val="319234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cs typeface="Arial" charset="0"/>
              </a:rPr>
              <a:t>The University of Iowa studies explored three leadership styles to find which was the most effective.  </a:t>
            </a:r>
          </a:p>
          <a:p>
            <a:pPr eaLnBrk="1" hangingPunct="1"/>
            <a:endParaRPr lang="en-US" dirty="0" smtClean="0">
              <a:cs typeface="Arial" charset="0"/>
            </a:endParaRPr>
          </a:p>
          <a:p>
            <a:pPr eaLnBrk="1" hangingPunct="1"/>
            <a:r>
              <a:rPr lang="en-US" dirty="0" smtClean="0">
                <a:cs typeface="Arial" charset="0"/>
              </a:rPr>
              <a:t>The </a:t>
            </a:r>
            <a:r>
              <a:rPr lang="en-US" b="1" dirty="0" smtClean="0">
                <a:cs typeface="Arial" charset="0"/>
              </a:rPr>
              <a:t>autocratic style </a:t>
            </a:r>
            <a:r>
              <a:rPr lang="en-US" dirty="0" smtClean="0">
                <a:cs typeface="Arial" charset="0"/>
              </a:rPr>
              <a:t>described a leader who dictated work methods, made unilateral decisions, and limited employee participation. The </a:t>
            </a:r>
            <a:r>
              <a:rPr lang="en-US" b="1" dirty="0" smtClean="0">
                <a:cs typeface="Arial" charset="0"/>
              </a:rPr>
              <a:t>democratic style </a:t>
            </a:r>
            <a:r>
              <a:rPr lang="en-US" dirty="0" smtClean="0">
                <a:cs typeface="Arial" charset="0"/>
              </a:rPr>
              <a:t>described a leader who involved employees in decision-making, delegated authority, and used feedback as an opportunity for coaching employees. Finally, the </a:t>
            </a:r>
            <a:r>
              <a:rPr lang="en-US" b="1" dirty="0" smtClean="0">
                <a:cs typeface="Arial" charset="0"/>
              </a:rPr>
              <a:t>laissez-faire style </a:t>
            </a:r>
            <a:r>
              <a:rPr lang="en-US" dirty="0" smtClean="0">
                <a:cs typeface="Arial" charset="0"/>
              </a:rPr>
              <a:t>leader let the group make decisions and complete the work in whatever way it saw fit. The researchers’ results seemed to indicate that the democratic style contributed to both good quantity and quality of work.</a:t>
            </a: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2AB17F30-8AAA-4F95-B7DF-50166A7806AD}" type="slidenum">
              <a:rPr lang="en-US" smtClean="0"/>
              <a:pPr>
                <a:defRPr/>
              </a:pPr>
              <a:t>8</a:t>
            </a:fld>
            <a:endParaRPr lang="en-US" dirty="0"/>
          </a:p>
        </p:txBody>
      </p:sp>
    </p:spTree>
    <p:extLst>
      <p:ext uri="{BB962C8B-B14F-4D97-AF65-F5344CB8AC3E}">
        <p14:creationId xmlns:p14="http://schemas.microsoft.com/office/powerpoint/2010/main" val="319234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pPr eaLnBrk="1" hangingPunct="1"/>
            <a:r>
              <a:rPr lang="en-US" dirty="0" smtClean="0">
                <a:cs typeface="Arial" charset="0"/>
              </a:rPr>
              <a:t>The Ohio State studies identified two important dimensions of leader behavior. The first was called </a:t>
            </a:r>
            <a:r>
              <a:rPr lang="en-US" b="1" dirty="0" smtClean="0">
                <a:cs typeface="Arial" charset="0"/>
              </a:rPr>
              <a:t>initiating structure</a:t>
            </a:r>
            <a:r>
              <a:rPr lang="en-US" dirty="0" smtClean="0">
                <a:cs typeface="Arial" charset="0"/>
              </a:rPr>
              <a:t>, which referred to the extent to which a leader defined his or her role and the roles of group members in attaining goals. It included behaviors</a:t>
            </a:r>
            <a:r>
              <a:rPr lang="en-US" baseline="0" dirty="0" smtClean="0">
                <a:cs typeface="Arial" charset="0"/>
              </a:rPr>
              <a:t> </a:t>
            </a:r>
            <a:r>
              <a:rPr lang="en-US" dirty="0" smtClean="0">
                <a:cs typeface="Arial" charset="0"/>
              </a:rPr>
              <a:t>that involved attempts to organize work, work relationships, and goals. The second was called </a:t>
            </a:r>
            <a:r>
              <a:rPr lang="en-US" b="1" dirty="0" smtClean="0">
                <a:cs typeface="Arial" charset="0"/>
              </a:rPr>
              <a:t>consideration</a:t>
            </a:r>
            <a:r>
              <a:rPr lang="en-US" dirty="0" smtClean="0">
                <a:cs typeface="Arial" charset="0"/>
              </a:rPr>
              <a:t>, which was defined as the extent to which a leader had work relationships characterized by mutual trust and respect for group members’ ideas and feelings. A leader who was high in consideration helped group members with personal problems, was friendly and approachable, and treated all</a:t>
            </a:r>
            <a:r>
              <a:rPr lang="en-US" baseline="0" dirty="0" smtClean="0">
                <a:cs typeface="Arial" charset="0"/>
              </a:rPr>
              <a:t> </a:t>
            </a:r>
            <a:r>
              <a:rPr lang="en-US" dirty="0" smtClean="0">
                <a:cs typeface="Arial" charset="0"/>
              </a:rPr>
              <a:t>group members as equals. He or she showed concern for (was considerate of) his or her followers’ comfort, well-being, status, and satisfaction. </a:t>
            </a:r>
          </a:p>
        </p:txBody>
      </p:sp>
      <p:sp>
        <p:nvSpPr>
          <p:cNvPr id="4" name="Slide Number Placeholder 3"/>
          <p:cNvSpPr>
            <a:spLocks noGrp="1"/>
          </p:cNvSpPr>
          <p:nvPr>
            <p:ph type="sldNum" sz="quarter" idx="5"/>
          </p:nvPr>
        </p:nvSpPr>
        <p:spPr/>
        <p:txBody>
          <a:bodyPr/>
          <a:lstStyle/>
          <a:p>
            <a:pPr>
              <a:defRPr/>
            </a:pPr>
            <a:fld id="{C9E1D840-CA81-4FF5-AE2D-568435978D96}" type="slidenum">
              <a:rPr lang="en-US" smtClean="0"/>
              <a:pPr>
                <a:defRPr/>
              </a:pPr>
              <a:t>9</a:t>
            </a:fld>
            <a:endParaRPr lang="en-US" dirty="0"/>
          </a:p>
        </p:txBody>
      </p:sp>
    </p:spTree>
    <p:extLst>
      <p:ext uri="{BB962C8B-B14F-4D97-AF65-F5344CB8AC3E}">
        <p14:creationId xmlns:p14="http://schemas.microsoft.com/office/powerpoint/2010/main" val="2822966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pPr eaLnBrk="1" hangingPunct="1"/>
            <a:r>
              <a:rPr lang="en-US" smtClean="0">
                <a:cs typeface="Arial" charset="0"/>
              </a:rPr>
              <a:t>Research found that a leader who was high in both initiating structure and consideration (a </a:t>
            </a:r>
            <a:r>
              <a:rPr lang="en-US" b="1" smtClean="0">
                <a:cs typeface="Arial" charset="0"/>
              </a:rPr>
              <a:t>high–high leader</a:t>
            </a:r>
            <a:r>
              <a:rPr lang="en-US" smtClean="0">
                <a:cs typeface="Arial" charset="0"/>
              </a:rPr>
              <a:t>) sometimes achieved high group task performance and high group member satisfaction, but not always.</a:t>
            </a:r>
          </a:p>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30E54603-A2BC-4876-9963-13927A6F0BB4}" type="slidenum">
              <a:rPr lang="en-US" smtClean="0"/>
              <a:pPr>
                <a:defRPr/>
              </a:pPr>
              <a:t>10</a:t>
            </a:fld>
            <a:endParaRPr lang="en-US" dirty="0"/>
          </a:p>
        </p:txBody>
      </p:sp>
    </p:spTree>
    <p:extLst>
      <p:ext uri="{BB962C8B-B14F-4D97-AF65-F5344CB8AC3E}">
        <p14:creationId xmlns:p14="http://schemas.microsoft.com/office/powerpoint/2010/main" val="452060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pPr eaLnBrk="1" hangingPunct="1"/>
            <a:r>
              <a:rPr lang="en-US" dirty="0" smtClean="0">
                <a:cs typeface="Arial" charset="0"/>
              </a:rPr>
              <a:t>Leadership studies conducted at the University of Michigan at about the same time as those done at Ohio State also hoped to identify behavioral characteristics of leaders that were related to performance effectiveness. The Michigan group also came up with two dimensions of leadership behavior, which they labeled employee oriented and production oriented.  </a:t>
            </a:r>
          </a:p>
          <a:p>
            <a:pPr eaLnBrk="1" hangingPunct="1"/>
            <a:endParaRPr lang="en-US" dirty="0" smtClean="0">
              <a:cs typeface="Arial" charset="0"/>
            </a:endParaRPr>
          </a:p>
          <a:p>
            <a:pPr eaLnBrk="1" hangingPunct="1"/>
            <a:r>
              <a:rPr lang="en-US" dirty="0" smtClean="0">
                <a:cs typeface="Arial" charset="0"/>
              </a:rPr>
              <a:t>Leaders who were </a:t>
            </a:r>
            <a:r>
              <a:rPr lang="en-US" i="1" dirty="0" smtClean="0">
                <a:cs typeface="Arial" charset="0"/>
              </a:rPr>
              <a:t>employee oriented </a:t>
            </a:r>
            <a:r>
              <a:rPr lang="en-US" dirty="0" smtClean="0">
                <a:cs typeface="Arial" charset="0"/>
              </a:rPr>
              <a:t>were described as emphasizing interpersonal relationships. The </a:t>
            </a:r>
            <a:r>
              <a:rPr lang="en-US" i="1" dirty="0" smtClean="0">
                <a:cs typeface="Arial" charset="0"/>
              </a:rPr>
              <a:t>production-oriented </a:t>
            </a:r>
            <a:r>
              <a:rPr lang="en-US" dirty="0" smtClean="0">
                <a:cs typeface="Arial" charset="0"/>
              </a:rPr>
              <a:t>leaders, in contrast, tended to emphasize the task aspects of the job. Unlike the other studies, the Michigan researchers concluded that leaders who were employee oriented were able to get high group productivity and high group member satisfaction.</a:t>
            </a:r>
          </a:p>
        </p:txBody>
      </p:sp>
      <p:sp>
        <p:nvSpPr>
          <p:cNvPr id="4" name="Slide Number Placeholder 3"/>
          <p:cNvSpPr>
            <a:spLocks noGrp="1"/>
          </p:cNvSpPr>
          <p:nvPr>
            <p:ph type="sldNum" sz="quarter" idx="5"/>
          </p:nvPr>
        </p:nvSpPr>
        <p:spPr/>
        <p:txBody>
          <a:bodyPr/>
          <a:lstStyle/>
          <a:p>
            <a:pPr>
              <a:defRPr/>
            </a:pPr>
            <a:fld id="{092E6BF2-6B7B-47F1-AAB4-64FF1FFF238C}" type="slidenum">
              <a:rPr lang="en-US" smtClean="0"/>
              <a:pPr>
                <a:defRPr/>
              </a:pPr>
              <a:t>11</a:t>
            </a:fld>
            <a:endParaRPr lang="en-US" dirty="0"/>
          </a:p>
        </p:txBody>
      </p:sp>
    </p:spTree>
    <p:extLst>
      <p:ext uri="{BB962C8B-B14F-4D97-AF65-F5344CB8AC3E}">
        <p14:creationId xmlns:p14="http://schemas.microsoft.com/office/powerpoint/2010/main" val="273014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8609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4860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5"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6"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7"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bg1"/>
                </a:solidFill>
              </a:rPr>
              <a:t>18-</a:t>
            </a:r>
            <a:fld id="{B2ADC857-DBEA-48FE-AEC1-3C49F59CCE55}" type="slidenum">
              <a:rPr lang="en-US" sz="1200" b="1" smtClean="0">
                <a:solidFill>
                  <a:schemeClr val="bg1"/>
                </a:solidFill>
              </a:rPr>
              <a:pPr>
                <a:spcBef>
                  <a:spcPct val="50000"/>
                </a:spcBef>
                <a:defRPr/>
              </a:pPr>
              <a:t>‹#›</a:t>
            </a:fld>
            <a:r>
              <a:rPr lang="en-US" sz="1200" b="1" dirty="0" smtClean="0">
                <a:solidFill>
                  <a:schemeClr val="bg1"/>
                </a:solidFill>
              </a:rPr>
              <a:t> </a:t>
            </a:r>
            <a:endParaRPr lang="en-US" sz="1200" b="1" dirty="0">
              <a:solidFill>
                <a:schemeClr val="bg1"/>
              </a:solidFill>
            </a:endParaRPr>
          </a:p>
        </p:txBody>
      </p:sp>
      <p:pic>
        <p:nvPicPr>
          <p:cNvPr id="8" name="Picture 9"/>
          <p:cNvPicPr>
            <a:picLocks noChangeAspect="1" noChangeArrowheads="1"/>
          </p:cNvPicPr>
          <p:nvPr userDrawn="1"/>
        </p:nvPicPr>
        <p:blipFill>
          <a:blip r:embed="rId2" cstate="print"/>
          <a:srcRect/>
          <a:stretch>
            <a:fillRect/>
          </a:stretch>
        </p:blipFill>
        <p:spPr bwMode="auto">
          <a:xfrm>
            <a:off x="5348288" y="4495800"/>
            <a:ext cx="366712" cy="1524000"/>
          </a:xfrm>
          <a:prstGeom prst="rect">
            <a:avLst/>
          </a:prstGeom>
          <a:noFill/>
          <a:ln w="9525">
            <a:noFill/>
            <a:miter lim="800000"/>
            <a:headEnd/>
            <a:tailEnd/>
          </a:ln>
        </p:spPr>
      </p:pic>
      <p:sp>
        <p:nvSpPr>
          <p:cNvPr id="103430" name="Title Placeholder 1"/>
          <p:cNvSpPr>
            <a:spLocks noGrp="1"/>
          </p:cNvSpPr>
          <p:nvPr>
            <p:ph type="ctrTitle"/>
          </p:nvPr>
        </p:nvSpPr>
        <p:spPr>
          <a:xfrm>
            <a:off x="4724400" y="1219200"/>
            <a:ext cx="3505200" cy="1470025"/>
          </a:xfrm>
        </p:spPr>
        <p:txBody>
          <a:bodyPr/>
          <a:lstStyle>
            <a:lvl1pPr algn="l">
              <a:defRPr sz="3600" smtClean="0">
                <a:solidFill>
                  <a:srgbClr val="F47024"/>
                </a:solidFill>
                <a:latin typeface="HelveticaNeue-Light" charset="0"/>
              </a:defRPr>
            </a:lvl1pPr>
          </a:lstStyle>
          <a:p>
            <a:pPr lvl="0"/>
            <a:r>
              <a:rPr lang="en-US" noProof="0" smtClean="0"/>
              <a:t>Click to edit Master title style</a:t>
            </a:r>
          </a:p>
        </p:txBody>
      </p:sp>
      <p:sp>
        <p:nvSpPr>
          <p:cNvPr id="103431" name="Text Placeholder 2"/>
          <p:cNvSpPr>
            <a:spLocks noGrp="1"/>
          </p:cNvSpPr>
          <p:nvPr>
            <p:ph type="subTitle" idx="1"/>
          </p:nvPr>
        </p:nvSpPr>
        <p:spPr>
          <a:xfrm>
            <a:off x="4800600" y="2514600"/>
            <a:ext cx="3124200" cy="1752600"/>
          </a:xfrm>
        </p:spPr>
        <p:txBody>
          <a:bodyPr/>
          <a:lstStyle>
            <a:lvl1pPr marL="0" indent="0">
              <a:buFont typeface="Arial" pitchFamily="34" charset="0"/>
              <a:buNone/>
              <a:defRPr sz="3600" smtClean="0">
                <a:solidFill>
                  <a:srgbClr val="897DBB"/>
                </a:solidFill>
                <a:latin typeface="HelveticaNeue-Bold" charset="0"/>
              </a:defRPr>
            </a:lvl1pPr>
          </a:lstStyle>
          <a:p>
            <a:pPr lvl="0"/>
            <a:r>
              <a:rPr lang="en-US" noProof="0" smtClean="0"/>
              <a:t>Click to edit Master subtitle style</a:t>
            </a:r>
          </a:p>
        </p:txBody>
      </p:sp>
    </p:spTree>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5" name="Rectangle 4"/>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6"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7" name="Text Box 10"/>
          <p:cNvSpPr txBox="1">
            <a:spLocks noChangeArrowheads="1"/>
          </p:cNvSpPr>
          <p:nvPr userDrawn="1"/>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bg1"/>
                </a:solidFill>
              </a:rPr>
              <a:t>18-</a:t>
            </a:r>
            <a:fld id="{D64D150D-1444-4496-AFA9-D1D0C5CC1D6A}" type="slidenum">
              <a:rPr lang="en-US" sz="1200" b="1" smtClean="0">
                <a:solidFill>
                  <a:schemeClr val="bg1"/>
                </a:solidFill>
              </a:rPr>
              <a:pPr>
                <a:spcBef>
                  <a:spcPct val="50000"/>
                </a:spcBef>
                <a:defRPr/>
              </a:pPr>
              <a:t>‹#›</a:t>
            </a:fld>
            <a:r>
              <a:rPr lang="en-US" sz="1200" b="1" dirty="0" smtClean="0">
                <a:solidFill>
                  <a:schemeClr val="bg1"/>
                </a:solidFill>
              </a:rPr>
              <a:t> </a:t>
            </a:r>
            <a:endParaRPr lang="en-US" sz="1200" b="1" dirty="0">
              <a:solidFill>
                <a:schemeClr val="bg1"/>
              </a:solidFill>
            </a:endParaRPr>
          </a:p>
        </p:txBody>
      </p:sp>
      <p:cxnSp>
        <p:nvCxnSpPr>
          <p:cNvPr id="8" name="Straight Connector 7"/>
          <p:cNvCxnSpPr>
            <a:cxnSpLocks noChangeShapeType="1"/>
          </p:cNvCxnSpPr>
          <p:nvPr/>
        </p:nvCxnSpPr>
        <p:spPr bwMode="auto">
          <a:xfrm>
            <a:off x="457200" y="1371600"/>
            <a:ext cx="8229600" cy="0"/>
          </a:xfrm>
          <a:prstGeom prst="line">
            <a:avLst/>
          </a:prstGeom>
          <a:noFill/>
          <a:ln w="44450" algn="ctr">
            <a:solidFill>
              <a:srgbClr val="897DBB"/>
            </a:solidFill>
            <a:round/>
            <a:headEnd/>
            <a:tailEnd/>
          </a:ln>
        </p:spPr>
      </p:cxn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93" y="5257800"/>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6F47480-5DEE-490D-925A-406F90133866}" type="datetime4">
              <a:rPr lang="en-US" smtClean="0"/>
              <a:t>September 13, 2016</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normAutofit/>
          </a:bodyPr>
          <a:lstStyle/>
          <a:p>
            <a:fld id="{1D72EBF8-7CF5-44B7-B2BF-E22DE4D0703D}" type="slidenum">
              <a:rPr lang="en-US" smtClean="0"/>
              <a:pPr/>
              <a:t>‹#›</a:t>
            </a:fld>
            <a:endParaRPr lang="en-US"/>
          </a:p>
        </p:txBody>
      </p:sp>
      <p:sp>
        <p:nvSpPr>
          <p:cNvPr id="12" name="Text Box 10"/>
          <p:cNvSpPr txBox="1">
            <a:spLocks noChangeArrowheads="1"/>
          </p:cNvSpPr>
          <p:nvPr userDrawn="1"/>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tx1"/>
                </a:solidFill>
              </a:rPr>
              <a:t>17-</a:t>
            </a:r>
            <a:fld id="{D64D150D-1444-4496-AFA9-D1D0C5CC1D6A}" type="slidenum">
              <a:rPr lang="en-US" sz="1200" b="1" smtClean="0">
                <a:solidFill>
                  <a:schemeClr val="tx1"/>
                </a:solidFill>
              </a:rPr>
              <a:pPr>
                <a:spcBef>
                  <a:spcPct val="50000"/>
                </a:spcBef>
                <a:defRPr/>
              </a:pPr>
              <a:t>‹#›</a:t>
            </a:fld>
            <a:r>
              <a:rPr lang="en-US" sz="1200" b="1" dirty="0" smtClean="0">
                <a:solidFill>
                  <a:schemeClr val="tx1"/>
                </a:solidFill>
              </a:rPr>
              <a:t> </a:t>
            </a:r>
            <a:endParaRPr lang="en-US" sz="1200" b="1" dirty="0">
              <a:solidFill>
                <a:schemeClr val="tx1"/>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03B32E9-D7B9-4B8F-A4AE-38FC4EC3486B}" type="datetime4">
              <a:rPr lang="en-US" smtClean="0"/>
              <a:t>September 13, 2016</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lstStyle/>
          <a:p>
            <a:r>
              <a:rPr lang="en-US" dirty="0" smtClean="0"/>
              <a:t>17 </a:t>
            </a:r>
            <a:fld id="{1D72EBF8-7CF5-44B7-B2BF-E22DE4D0703D}"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CE2AC52-0CE2-4832-9D01-6FDA32B668CD}" type="datetime4">
              <a:rPr lang="en-US" smtClean="0"/>
              <a:t>September 13, 2016</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3001304-0D02-490A-9A3E-B1029B85D7EC}" type="datetime4">
              <a:rPr lang="en-US" smtClean="0"/>
              <a:t>September 13, 2016</a:t>
            </a:fld>
            <a:endParaRPr lang="en-US"/>
          </a:p>
        </p:txBody>
      </p:sp>
      <p:sp>
        <p:nvSpPr>
          <p:cNvPr id="6" name="Footer Placeholder 5"/>
          <p:cNvSpPr>
            <a:spLocks noGrp="1"/>
          </p:cNvSpPr>
          <p:nvPr>
            <p:ph type="ftr" sz="quarter" idx="11"/>
          </p:nvPr>
        </p:nvSpPr>
        <p:spPr/>
        <p:txBody>
          <a:bodyPr/>
          <a:lstStyle/>
          <a:p>
            <a:r>
              <a:rPr lang="en-US" smtClean="0"/>
              <a:t>Copyright © 2016 Pearson Education, Inc.</a:t>
            </a:r>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6F7C5864-678D-4FD2-B635-1FA3C7472B9D}" type="datetime4">
              <a:rPr lang="en-US" smtClean="0"/>
              <a:t>September 13, 2016</a:t>
            </a:fld>
            <a:endParaRPr lang="en-US"/>
          </a:p>
        </p:txBody>
      </p:sp>
      <p:sp>
        <p:nvSpPr>
          <p:cNvPr id="8" name="Footer Placeholder 7"/>
          <p:cNvSpPr>
            <a:spLocks noGrp="1"/>
          </p:cNvSpPr>
          <p:nvPr>
            <p:ph type="ftr" sz="quarter" idx="11"/>
          </p:nvPr>
        </p:nvSpPr>
        <p:spPr/>
        <p:txBody>
          <a:bodyPr/>
          <a:lstStyle/>
          <a:p>
            <a:r>
              <a:rPr lang="en-US" smtClean="0"/>
              <a:t>Copyright © 2016 Pearson Education, Inc.</a:t>
            </a:r>
            <a:endParaRPr lang="en-US"/>
          </a:p>
        </p:txBody>
      </p:sp>
      <p:sp>
        <p:nvSpPr>
          <p:cNvPr id="9" name="Slide Number Placeholder 8"/>
          <p:cNvSpPr>
            <a:spLocks noGrp="1"/>
          </p:cNvSpPr>
          <p:nvPr>
            <p:ph type="sldNum" sz="quarter" idx="12"/>
          </p:nvPr>
        </p:nvSpPr>
        <p:spPr/>
        <p:txBody>
          <a:bodyPr/>
          <a:lstStyle/>
          <a:p>
            <a:fld id="{1D72EBF8-7CF5-44B7-B2BF-E22DE4D0703D}" type="slidenum">
              <a:rPr lang="en-US" smtClean="0"/>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AC29DF3B-AA80-442B-9B55-385346727D03}" type="datetime4">
              <a:rPr lang="en-US" smtClean="0"/>
              <a:t>September 13, 2016</a:t>
            </a:fld>
            <a:endParaRPr lang="en-US"/>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A7997169-76B6-4121-AB29-A8EF535CDAEF}" type="datetime4">
              <a:rPr lang="en-US" smtClean="0"/>
              <a:t>September 13, 2016</a:t>
            </a:fld>
            <a:endParaRPr lang="en-US"/>
          </a:p>
        </p:txBody>
      </p:sp>
      <p:sp>
        <p:nvSpPr>
          <p:cNvPr id="3" name="Footer Placeholder 2"/>
          <p:cNvSpPr>
            <a:spLocks noGrp="1"/>
          </p:cNvSpPr>
          <p:nvPr>
            <p:ph type="ftr" sz="quarter" idx="11"/>
          </p:nvPr>
        </p:nvSpPr>
        <p:spPr/>
        <p:txBody>
          <a:bodyPr/>
          <a:lstStyle/>
          <a:p>
            <a:r>
              <a:rPr lang="en-US" smtClean="0"/>
              <a:t>Copyright © 2016 Pearson Education, Inc.</a:t>
            </a:r>
            <a:endParaRPr lang="en-US"/>
          </a:p>
        </p:txBody>
      </p:sp>
      <p:sp>
        <p:nvSpPr>
          <p:cNvPr id="4" name="Slide Number Placeholder 3"/>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E0A734E-FE31-4DA4-B55A-B16C6CA307A9}" type="datetime4">
              <a:rPr lang="en-US" smtClean="0"/>
              <a:t>September 13, 2016</a:t>
            </a:fld>
            <a:endParaRPr lang="en-US"/>
          </a:p>
        </p:txBody>
      </p:sp>
      <p:sp>
        <p:nvSpPr>
          <p:cNvPr id="6" name="Footer Placeholder 5"/>
          <p:cNvSpPr>
            <a:spLocks noGrp="1"/>
          </p:cNvSpPr>
          <p:nvPr>
            <p:ph type="ftr" sz="quarter" idx="11"/>
          </p:nvPr>
        </p:nvSpPr>
        <p:spPr/>
        <p:txBody>
          <a:bodyPr/>
          <a:lstStyle/>
          <a:p>
            <a:r>
              <a:rPr lang="en-US" smtClean="0"/>
              <a:t>Copyright © 2016 Pearson Education, Inc.</a:t>
            </a:r>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253126D-08F1-4F2E-B94C-3180B359E3EE}" type="datetime4">
              <a:rPr lang="en-US" smtClean="0"/>
              <a:t>September 13, 2016</a:t>
            </a:fld>
            <a:endParaRPr lang="en-US"/>
          </a:p>
        </p:txBody>
      </p:sp>
      <p:sp>
        <p:nvSpPr>
          <p:cNvPr id="6" name="Footer Placeholder 5"/>
          <p:cNvSpPr>
            <a:spLocks noGrp="1"/>
          </p:cNvSpPr>
          <p:nvPr>
            <p:ph type="ftr" sz="quarter" idx="11"/>
          </p:nvPr>
        </p:nvSpPr>
        <p:spPr/>
        <p:txBody>
          <a:bodyPr/>
          <a:lstStyle/>
          <a:p>
            <a:r>
              <a:rPr lang="en-US" smtClean="0"/>
              <a:t>Copyright © 2016 Pearson Education, Inc.</a:t>
            </a:r>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E14365-E97E-4088-B3F5-4403C19E2C21}" type="datetime4">
              <a:rPr lang="en-US" smtClean="0"/>
              <a:t>September 13, 2016</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B281B7-FDA9-4B39-A903-B5759253B283}" type="datetime4">
              <a:rPr lang="en-US" smtClean="0"/>
              <a:t>September 13, 2016</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w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12"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a:solidFill>
                  <a:schemeClr val="bg1"/>
                </a:solidFill>
              </a:rPr>
              <a:t>18-</a:t>
            </a:r>
            <a:fld id="{3F4AE6E4-136C-4599-97C9-9D7D23818264}" type="slidenum">
              <a:rPr lang="en-US" sz="1200" b="1">
                <a:solidFill>
                  <a:schemeClr val="bg1"/>
                </a:solidFill>
              </a:rPr>
              <a:pPr eaLnBrk="0" hangingPunct="0">
                <a:spcBef>
                  <a:spcPct val="50000"/>
                </a:spcBef>
              </a:pPr>
              <a:t>‹#›</a:t>
            </a:fld>
            <a:r>
              <a:rPr lang="en-US" sz="1200" b="1">
                <a:solidFill>
                  <a:schemeClr val="bg1"/>
                </a:solidFill>
              </a:rPr>
              <a:t> </a:t>
            </a:r>
          </a:p>
        </p:txBody>
      </p:sp>
      <p:sp>
        <p:nvSpPr>
          <p:cNvPr id="1030" name="Text Placeholder 2"/>
          <p:cNvSpPr>
            <a:spLocks noGrp="1"/>
          </p:cNvSpPr>
          <p:nvPr>
            <p:ph type="body" idx="1"/>
          </p:nvPr>
        </p:nvSpPr>
        <p:spPr bwMode="auto">
          <a:xfrm>
            <a:off x="1828800" y="1905000"/>
            <a:ext cx="6629400" cy="3230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cxnSp>
        <p:nvCxnSpPr>
          <p:cNvPr id="1031" name="Straight Connector 14"/>
          <p:cNvCxnSpPr>
            <a:cxnSpLocks noChangeShapeType="1"/>
          </p:cNvCxnSpPr>
          <p:nvPr/>
        </p:nvCxnSpPr>
        <p:spPr bwMode="auto">
          <a:xfrm>
            <a:off x="1676400" y="1371600"/>
            <a:ext cx="6629400" cy="0"/>
          </a:xfrm>
          <a:prstGeom prst="line">
            <a:avLst/>
          </a:prstGeom>
          <a:noFill/>
          <a:ln w="31750" algn="ctr">
            <a:solidFill>
              <a:srgbClr val="F47024"/>
            </a:solidFill>
            <a:round/>
            <a:headEnd/>
            <a:tailEnd/>
          </a:ln>
        </p:spPr>
      </p:cxnSp>
      <p:pic>
        <p:nvPicPr>
          <p:cNvPr id="1032" name="Picture 9"/>
          <p:cNvPicPr>
            <a:picLocks noChangeAspect="1" noChangeArrowheads="1"/>
          </p:cNvPicPr>
          <p:nvPr/>
        </p:nvPicPr>
        <p:blipFill>
          <a:blip r:embed="rId13" cstate="print"/>
          <a:srcRect/>
          <a:stretch>
            <a:fillRect/>
          </a:stretch>
        </p:blipFill>
        <p:spPr bwMode="auto">
          <a:xfrm>
            <a:off x="1143000" y="228600"/>
            <a:ext cx="8001000" cy="1050925"/>
          </a:xfrm>
          <a:prstGeom prst="rect">
            <a:avLst/>
          </a:prstGeom>
          <a:noFill/>
          <a:ln w="9525">
            <a:noFill/>
            <a:miter lim="800000"/>
            <a:headEnd/>
            <a:tailEnd/>
          </a:ln>
        </p:spPr>
      </p:pic>
      <p:cxnSp>
        <p:nvCxnSpPr>
          <p:cNvPr id="1033" name="Straight Connector 14"/>
          <p:cNvCxnSpPr>
            <a:cxnSpLocks noChangeShapeType="1"/>
          </p:cNvCxnSpPr>
          <p:nvPr/>
        </p:nvCxnSpPr>
        <p:spPr bwMode="auto">
          <a:xfrm>
            <a:off x="1524000" y="1524000"/>
            <a:ext cx="0" cy="4648200"/>
          </a:xfrm>
          <a:prstGeom prst="line">
            <a:avLst/>
          </a:prstGeom>
          <a:noFill/>
          <a:ln w="31750" algn="ctr">
            <a:solidFill>
              <a:srgbClr val="F47024"/>
            </a:solidFill>
            <a:round/>
            <a:headEnd/>
            <a:tailEnd/>
          </a:ln>
        </p:spPr>
      </p:cxnSp>
      <p:sp>
        <p:nvSpPr>
          <p:cNvPr id="108557" name="Arc 13"/>
          <p:cNvSpPr>
            <a:spLocks/>
          </p:cNvSpPr>
          <p:nvPr/>
        </p:nvSpPr>
        <p:spPr bwMode="auto">
          <a:xfrm flipH="1">
            <a:off x="1524000" y="1371600"/>
            <a:ext cx="152400" cy="152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F47024"/>
            </a:solidFill>
            <a:round/>
            <a:headEnd/>
            <a:tailEnd/>
          </a:ln>
          <a:effectLst/>
          <a:extLst/>
        </p:spPr>
        <p:txBody>
          <a:bodyPr wrap="none" anchor="ctr"/>
          <a:lstStyle/>
          <a:p>
            <a:pPr>
              <a:defRPr/>
            </a:pPr>
            <a:endParaRPr lang="en-US" dirty="0">
              <a:latin typeface="Arial" pitchFamily="34" charset="0"/>
              <a:cs typeface="Arial" pitchFamily="34" charset="0"/>
            </a:endParaRPr>
          </a:p>
        </p:txBody>
      </p:sp>
      <p:sp>
        <p:nvSpPr>
          <p:cNvPr id="1035" name="Title Placeholder 2"/>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936" r:id="rId1"/>
    <p:sldLayoutId id="2147483935" r:id="rId2"/>
    <p:sldLayoutId id="2147483934" r:id="rId3"/>
    <p:sldLayoutId id="2147483933" r:id="rId4"/>
    <p:sldLayoutId id="2147483932" r:id="rId5"/>
    <p:sldLayoutId id="2147483931" r:id="rId6"/>
    <p:sldLayoutId id="2147483930" r:id="rId7"/>
    <p:sldLayoutId id="2147483929" r:id="rId8"/>
    <p:sldLayoutId id="2147483928" r:id="rId9"/>
    <p:sldLayoutId id="2147483927" r:id="rId10"/>
    <p:sldLayoutId id="214748392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Calibri" pitchFamily="34" charset="0"/>
        </a:defRPr>
      </a:lvl6pPr>
      <a:lvl7pPr marL="914400" algn="ctr" rtl="0" eaLnBrk="1" fontAlgn="base" hangingPunct="1">
        <a:spcBef>
          <a:spcPct val="0"/>
        </a:spcBef>
        <a:spcAft>
          <a:spcPct val="0"/>
        </a:spcAft>
        <a:defRPr sz="4400">
          <a:solidFill>
            <a:schemeClr val="tx2"/>
          </a:solidFill>
          <a:latin typeface="Calibri" pitchFamily="34" charset="0"/>
        </a:defRPr>
      </a:lvl7pPr>
      <a:lvl8pPr marL="1371600" algn="ctr" rtl="0" eaLnBrk="1" fontAlgn="base" hangingPunct="1">
        <a:spcBef>
          <a:spcPct val="0"/>
        </a:spcBef>
        <a:spcAft>
          <a:spcPct val="0"/>
        </a:spcAft>
        <a:defRPr sz="4400">
          <a:solidFill>
            <a:schemeClr val="tx2"/>
          </a:solidFill>
          <a:latin typeface="Calibri" pitchFamily="34" charset="0"/>
        </a:defRPr>
      </a:lvl8pPr>
      <a:lvl9pPr marL="1828800" algn="ctr" rtl="0" eaLnBrk="1" fontAlgn="base" hangingPunct="1">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2800" i="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i="1">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i="1">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i="1">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i="1">
          <a:solidFill>
            <a:schemeClr val="tx1"/>
          </a:solidFill>
          <a:latin typeface="+mn-lt"/>
        </a:defRPr>
      </a:lvl5pPr>
      <a:lvl6pPr marL="2514600" indent="-228600" algn="l" rtl="0" eaLnBrk="1" fontAlgn="base" hangingPunct="1">
        <a:spcBef>
          <a:spcPct val="20000"/>
        </a:spcBef>
        <a:spcAft>
          <a:spcPct val="0"/>
        </a:spcAft>
        <a:buFont typeface="Arial" pitchFamily="34" charset="0"/>
        <a:buChar char="»"/>
        <a:defRPr sz="2000" i="1">
          <a:solidFill>
            <a:schemeClr val="tx1"/>
          </a:solidFill>
          <a:latin typeface="+mn-lt"/>
        </a:defRPr>
      </a:lvl6pPr>
      <a:lvl7pPr marL="2971800" indent="-228600" algn="l" rtl="0" eaLnBrk="1" fontAlgn="base" hangingPunct="1">
        <a:spcBef>
          <a:spcPct val="20000"/>
        </a:spcBef>
        <a:spcAft>
          <a:spcPct val="0"/>
        </a:spcAft>
        <a:buFont typeface="Arial" pitchFamily="34" charset="0"/>
        <a:buChar char="»"/>
        <a:defRPr sz="2000" i="1">
          <a:solidFill>
            <a:schemeClr val="tx1"/>
          </a:solidFill>
          <a:latin typeface="+mn-lt"/>
        </a:defRPr>
      </a:lvl7pPr>
      <a:lvl8pPr marL="3429000" indent="-228600" algn="l" rtl="0" eaLnBrk="1" fontAlgn="base" hangingPunct="1">
        <a:spcBef>
          <a:spcPct val="20000"/>
        </a:spcBef>
        <a:spcAft>
          <a:spcPct val="0"/>
        </a:spcAft>
        <a:buFont typeface="Arial" pitchFamily="34" charset="0"/>
        <a:buChar char="»"/>
        <a:defRPr sz="2000" i="1">
          <a:solidFill>
            <a:schemeClr val="tx1"/>
          </a:solidFill>
          <a:latin typeface="+mn-lt"/>
        </a:defRPr>
      </a:lvl8pPr>
      <a:lvl9pPr marL="3886200" indent="-228600" algn="l" rtl="0" eaLnBrk="1" fontAlgn="base" hangingPunct="1">
        <a:spcBef>
          <a:spcPct val="20000"/>
        </a:spcBef>
        <a:spcAft>
          <a:spcPct val="0"/>
        </a:spcAft>
        <a:buFont typeface="Arial" pitchFamily="34"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12"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a:solidFill>
                  <a:schemeClr val="bg1"/>
                </a:solidFill>
              </a:rPr>
              <a:t>18-</a:t>
            </a:r>
            <a:fld id="{CF6EB3D3-ABB6-4008-BCDE-601E112BDA40}" type="slidenum">
              <a:rPr lang="en-US" sz="1200" b="1">
                <a:solidFill>
                  <a:schemeClr val="bg1"/>
                </a:solidFill>
              </a:rPr>
              <a:pPr eaLnBrk="0" hangingPunct="0">
                <a:spcBef>
                  <a:spcPct val="50000"/>
                </a:spcBef>
              </a:pPr>
              <a:t>‹#›</a:t>
            </a:fld>
            <a:r>
              <a:rPr lang="en-US" sz="1200" b="1">
                <a:solidFill>
                  <a:schemeClr val="bg1"/>
                </a:solidFill>
              </a:rPr>
              <a:t> </a:t>
            </a:r>
          </a:p>
        </p:txBody>
      </p:sp>
      <p:pic>
        <p:nvPicPr>
          <p:cNvPr id="13318" name="Picture 12" descr="disclaimer"/>
          <p:cNvPicPr>
            <a:picLocks noChangeAspect="1" noChangeArrowheads="1"/>
          </p:cNvPicPr>
          <p:nvPr/>
        </p:nvPicPr>
        <p:blipFill>
          <a:blip r:embed="rId13" cstate="print"/>
          <a:srcRect/>
          <a:stretch>
            <a:fillRect/>
          </a:stretch>
        </p:blipFill>
        <p:spPr bwMode="auto">
          <a:xfrm>
            <a:off x="381000" y="1600200"/>
            <a:ext cx="7924800" cy="2403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7" r:id="rId1"/>
    <p:sldLayoutId id="2147483946" r:id="rId2"/>
    <p:sldLayoutId id="2147483945" r:id="rId3"/>
    <p:sldLayoutId id="2147483944" r:id="rId4"/>
    <p:sldLayoutId id="2147483943" r:id="rId5"/>
    <p:sldLayoutId id="2147483942" r:id="rId6"/>
    <p:sldLayoutId id="2147483941" r:id="rId7"/>
    <p:sldLayoutId id="2147483940" r:id="rId8"/>
    <p:sldLayoutId id="2147483939" r:id="rId9"/>
    <p:sldLayoutId id="2147483938" r:id="rId10"/>
    <p:sldLayoutId id="214748393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2800" i="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i="1">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i="1">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i="1">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i="1">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i="1">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i="1">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i="1">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Lst>
  <p:hf sldNum="0" hdr="0" dt="0"/>
  <p:txStyles>
    <p:titleStyle>
      <a:lvl1pPr algn="ctr" rtl="0" eaLnBrk="0" fontAlgn="base" hangingPunct="0">
        <a:spcBef>
          <a:spcPct val="0"/>
        </a:spcBef>
        <a:spcAft>
          <a:spcPct val="0"/>
        </a:spcAft>
        <a:defRPr sz="4400" kern="1200">
          <a:solidFill>
            <a:srgbClr val="897DBB"/>
          </a:solidFill>
          <a:latin typeface="Arial" charset="0"/>
          <a:ea typeface="+mj-ea"/>
          <a:cs typeface="+mj-cs"/>
        </a:defRPr>
      </a:lvl1pPr>
      <a:lvl2pPr algn="ctr" rtl="0" eaLnBrk="0" fontAlgn="base" hangingPunct="0">
        <a:spcBef>
          <a:spcPct val="0"/>
        </a:spcBef>
        <a:spcAft>
          <a:spcPct val="0"/>
        </a:spcAft>
        <a:defRPr sz="4400">
          <a:solidFill>
            <a:srgbClr val="897DBB"/>
          </a:solidFill>
          <a:latin typeface="Arial" charset="0"/>
        </a:defRPr>
      </a:lvl2pPr>
      <a:lvl3pPr algn="ctr" rtl="0" eaLnBrk="0" fontAlgn="base" hangingPunct="0">
        <a:spcBef>
          <a:spcPct val="0"/>
        </a:spcBef>
        <a:spcAft>
          <a:spcPct val="0"/>
        </a:spcAft>
        <a:defRPr sz="4400">
          <a:solidFill>
            <a:srgbClr val="897DBB"/>
          </a:solidFill>
          <a:latin typeface="Arial" charset="0"/>
        </a:defRPr>
      </a:lvl3pPr>
      <a:lvl4pPr algn="ctr" rtl="0" eaLnBrk="0" fontAlgn="base" hangingPunct="0">
        <a:spcBef>
          <a:spcPct val="0"/>
        </a:spcBef>
        <a:spcAft>
          <a:spcPct val="0"/>
        </a:spcAft>
        <a:defRPr sz="4400">
          <a:solidFill>
            <a:srgbClr val="897DBB"/>
          </a:solidFill>
          <a:latin typeface="Arial" charset="0"/>
        </a:defRPr>
      </a:lvl4pPr>
      <a:lvl5pPr algn="ctr" rtl="0" eaLnBrk="0" fontAlgn="base" hangingPunct="0">
        <a:spcBef>
          <a:spcPct val="0"/>
        </a:spcBef>
        <a:spcAft>
          <a:spcPct val="0"/>
        </a:spcAft>
        <a:defRPr sz="4400">
          <a:solidFill>
            <a:srgbClr val="897DBB"/>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cstate="print">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2F8F173F-36DC-499F-B332-39AC0CDE90AB}" type="datetime4">
              <a:rPr lang="en-US" smtClean="0"/>
              <a:t>September 13, 2016</a:t>
            </a:fld>
            <a:endParaRPr lang="en-US" dirty="0" err="1"/>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r>
              <a:rPr lang="en-US" smtClean="0"/>
              <a:t>Copyright © 2016 Pearson Education, Inc.</a:t>
            </a:r>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1D72EBF8-7CF5-44B7-B2BF-E22DE4D0703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3"/>
          <p:cNvSpPr>
            <a:spLocks noGrp="1"/>
          </p:cNvSpPr>
          <p:nvPr>
            <p:ph type="ctrTitle"/>
          </p:nvPr>
        </p:nvSpPr>
        <p:spPr/>
        <p:txBody>
          <a:bodyPr>
            <a:normAutofit/>
          </a:bodyPr>
          <a:lstStyle/>
          <a:p>
            <a:r>
              <a:rPr lang="en-US" dirty="0" err="1" smtClean="0">
                <a:latin typeface="HelveticaNeue-Light"/>
              </a:rPr>
              <a:t>liderança</a:t>
            </a:r>
            <a:endParaRPr lang="en-US" dirty="0">
              <a:latin typeface="HelveticaNeue-Light"/>
            </a:endParaRPr>
          </a:p>
        </p:txBody>
      </p:sp>
      <p:pic>
        <p:nvPicPr>
          <p:cNvPr id="5" name="Picture 4" descr="cover robbins 13e.emf"/>
          <p:cNvPicPr>
            <a:picLocks noChangeAspect="1"/>
          </p:cNvPicPr>
          <p:nvPr/>
        </p:nvPicPr>
        <p:blipFill>
          <a:blip r:embed="rId2" cstate="print"/>
          <a:stretch>
            <a:fillRect/>
          </a:stretch>
        </p:blipFill>
        <p:spPr>
          <a:xfrm>
            <a:off x="457200" y="609600"/>
            <a:ext cx="3749918" cy="4820291"/>
          </a:xfrm>
          <a:prstGeom prst="rect">
            <a:avLst/>
          </a:prstGeom>
        </p:spPr>
      </p:pic>
      <p:sp>
        <p:nvSpPr>
          <p:cNvPr id="6" name="Oval 5"/>
          <p:cNvSpPr/>
          <p:nvPr/>
        </p:nvSpPr>
        <p:spPr>
          <a:xfrm>
            <a:off x="7467600" y="4267200"/>
            <a:ext cx="1219200" cy="1295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dirty="0" smtClean="0">
                <a:solidFill>
                  <a:schemeClr val="tx1"/>
                </a:solidFill>
              </a:rPr>
              <a:t>17</a:t>
            </a:r>
            <a:endParaRPr lang="en-US" sz="4400" dirty="0">
              <a:solidFill>
                <a:schemeClr val="tx1"/>
              </a:solidFill>
            </a:endParaRPr>
          </a:p>
        </p:txBody>
      </p:sp>
      <p:sp>
        <p:nvSpPr>
          <p:cNvPr id="7" name="Footer Placeholder 6"/>
          <p:cNvSpPr>
            <a:spLocks noGrp="1"/>
          </p:cNvSpPr>
          <p:nvPr>
            <p:ph type="ftr" sz="quarter" idx="11"/>
          </p:nvPr>
        </p:nvSpPr>
        <p:spPr>
          <a:xfrm>
            <a:off x="228600" y="6416675"/>
            <a:ext cx="3733800" cy="365125"/>
          </a:xfrm>
        </p:spPr>
        <p:txBody>
          <a:bodyPr/>
          <a:lstStyle/>
          <a:p>
            <a:r>
              <a:rPr lang="en-US" dirty="0" smtClean="0"/>
              <a:t>Copyright © 2016 Pearson Education, Inc.</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normAutofit fontScale="90000"/>
          </a:bodyPr>
          <a:lstStyle/>
          <a:p>
            <a:pPr algn="ctr"/>
            <a:r>
              <a:rPr lang="en-US" sz="3600" dirty="0" err="1" smtClean="0"/>
              <a:t>Estudos</a:t>
            </a:r>
            <a:r>
              <a:rPr lang="en-US" sz="3600" dirty="0" smtClean="0"/>
              <a:t> da </a:t>
            </a:r>
            <a:br>
              <a:rPr lang="en-US" sz="3600" dirty="0" smtClean="0"/>
            </a:br>
            <a:r>
              <a:rPr lang="en-US" sz="3600" b="1" dirty="0" err="1" smtClean="0"/>
              <a:t>universidade</a:t>
            </a:r>
            <a:r>
              <a:rPr lang="en-US" sz="3600" b="1" dirty="0" smtClean="0"/>
              <a:t> de Ohio State </a:t>
            </a:r>
            <a:r>
              <a:rPr lang="en-US" sz="2000" dirty="0" smtClean="0"/>
              <a:t>(Cont.)</a:t>
            </a:r>
            <a:endParaRPr lang="en-US" sz="2000" dirty="0" smtClean="0">
              <a:latin typeface="Calibri" pitchFamily="34" charset="0"/>
            </a:endParaRPr>
          </a:p>
        </p:txBody>
      </p:sp>
      <p:sp>
        <p:nvSpPr>
          <p:cNvPr id="4" name="Footer Placeholder 3"/>
          <p:cNvSpPr>
            <a:spLocks noGrp="1"/>
          </p:cNvSpPr>
          <p:nvPr>
            <p:ph type="ftr" sz="quarter" idx="11"/>
          </p:nvPr>
        </p:nvSpPr>
        <p:spPr>
          <a:xfrm>
            <a:off x="228600" y="6416675"/>
            <a:ext cx="4191000" cy="365125"/>
          </a:xfrm>
        </p:spPr>
        <p:txBody>
          <a:bodyPr/>
          <a:lstStyle/>
          <a:p>
            <a:r>
              <a:rPr lang="en-US" dirty="0" smtClean="0"/>
              <a:t>Copyright © 2016 Pearson Education, Inc.</a:t>
            </a:r>
            <a:endParaRPr lang="en-US" dirty="0"/>
          </a:p>
        </p:txBody>
      </p:sp>
      <p:sp>
        <p:nvSpPr>
          <p:cNvPr id="6" name="TextBox 5"/>
          <p:cNvSpPr txBox="1"/>
          <p:nvPr/>
        </p:nvSpPr>
        <p:spPr>
          <a:xfrm>
            <a:off x="8229600" y="6611779"/>
            <a:ext cx="685800" cy="261610"/>
          </a:xfrm>
          <a:prstGeom prst="rect">
            <a:avLst/>
          </a:prstGeom>
          <a:noFill/>
        </p:spPr>
        <p:txBody>
          <a:bodyPr wrap="square" rtlCol="0">
            <a:spAutoFit/>
          </a:bodyPr>
          <a:lstStyle/>
          <a:p>
            <a:r>
              <a:rPr lang="en-US" sz="1100" dirty="0" smtClean="0"/>
              <a:t>17 - 9</a:t>
            </a:r>
            <a:endParaRPr lang="en-US" sz="1100" dirty="0"/>
          </a:p>
        </p:txBody>
      </p:sp>
      <p:sp>
        <p:nvSpPr>
          <p:cNvPr id="7" name="Rectangle 3"/>
          <p:cNvSpPr txBox="1">
            <a:spLocks/>
          </p:cNvSpPr>
          <p:nvPr/>
        </p:nvSpPr>
        <p:spPr bwMode="auto">
          <a:xfrm>
            <a:off x="457200" y="2057400"/>
            <a:ext cx="8229600" cy="4068763"/>
          </a:xfrm>
          <a:prstGeom prst="rect">
            <a:avLst/>
          </a:prstGeom>
          <a:noFill/>
          <a:ln w="9525">
            <a:noFill/>
            <a:miter lim="800000"/>
            <a:headEnd/>
            <a:tailEnd/>
          </a:ln>
        </p:spPr>
        <p:txBody>
          <a:bodyPr/>
          <a:lstStyle/>
          <a:p>
            <a:pPr algn="just" eaLnBrk="0" hangingPunct="0">
              <a:spcBef>
                <a:spcPct val="40000"/>
              </a:spcBef>
            </a:pPr>
            <a:r>
              <a:rPr lang="pt-PT" sz="2400" b="1" dirty="0"/>
              <a:t>Resultados da investigação: </a:t>
            </a:r>
            <a:endParaRPr lang="pt-PT" sz="2400" b="1" dirty="0" smtClean="0"/>
          </a:p>
          <a:p>
            <a:pPr algn="just" eaLnBrk="0" hangingPunct="0">
              <a:spcBef>
                <a:spcPct val="40000"/>
              </a:spcBef>
            </a:pPr>
            <a:endParaRPr lang="pt-PT" sz="800" b="1" dirty="0"/>
          </a:p>
          <a:p>
            <a:pPr marL="342900" indent="-342900" algn="just" eaLnBrk="0" hangingPunct="0">
              <a:spcBef>
                <a:spcPct val="40000"/>
              </a:spcBef>
              <a:buFont typeface="Arial" charset="0"/>
              <a:buChar char="•"/>
            </a:pPr>
            <a:r>
              <a:rPr lang="pt-PT" sz="2400" dirty="0" smtClean="0"/>
              <a:t>Os </a:t>
            </a:r>
            <a:r>
              <a:rPr lang="pt-PT" sz="2400" u="sng" dirty="0" smtClean="0"/>
              <a:t>líderes com alta consideração e alta estrutura </a:t>
            </a:r>
            <a:r>
              <a:rPr lang="pt-PT" sz="2400" dirty="0" smtClean="0"/>
              <a:t>conseguem geralmente, mas não sempre, atingir os </a:t>
            </a:r>
            <a:r>
              <a:rPr lang="pt-PT" sz="2400" u="sng" dirty="0" smtClean="0"/>
              <a:t>melhores resultados</a:t>
            </a:r>
            <a:r>
              <a:rPr lang="pt-PT" sz="2400" dirty="0" smtClean="0"/>
              <a:t> em termos de desempenho e satisfação.</a:t>
            </a:r>
          </a:p>
          <a:p>
            <a:pPr marL="342900" indent="-342900" algn="just" eaLnBrk="0" hangingPunct="0">
              <a:spcBef>
                <a:spcPct val="40000"/>
              </a:spcBef>
              <a:buFont typeface="Arial" charset="0"/>
              <a:buChar char="•"/>
            </a:pPr>
            <a:endParaRPr lang="pt-PT" sz="800" dirty="0" smtClean="0"/>
          </a:p>
          <a:p>
            <a:pPr marL="342900" indent="-342900" algn="just" eaLnBrk="0" hangingPunct="0">
              <a:spcBef>
                <a:spcPct val="40000"/>
              </a:spcBef>
              <a:buFont typeface="Arial" charset="0"/>
              <a:buChar char="•"/>
            </a:pPr>
            <a:r>
              <a:rPr lang="pt-PT" sz="2400" dirty="0" smtClean="0"/>
              <a:t>Os resultados revelam que os </a:t>
            </a:r>
            <a:r>
              <a:rPr lang="pt-PT" sz="2400" u="sng" dirty="0" smtClean="0"/>
              <a:t>fatores situacionais parecem influenciar fortemente a eficácia</a:t>
            </a:r>
            <a:r>
              <a:rPr lang="pt-PT" sz="2400" dirty="0" smtClean="0"/>
              <a:t> da liderança</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685800" y="56595"/>
            <a:ext cx="7772400" cy="1143000"/>
          </a:xfrm>
          <a:extLst/>
        </p:spPr>
        <p:txBody>
          <a:bodyPr>
            <a:normAutofit fontScale="90000"/>
          </a:bodyPr>
          <a:lstStyle/>
          <a:p>
            <a:pPr algn="ctr">
              <a:defRPr/>
            </a:pPr>
            <a:r>
              <a:rPr lang="en-US" sz="3600" dirty="0" smtClean="0">
                <a:solidFill>
                  <a:schemeClr val="tx2"/>
                </a:solidFill>
              </a:rPr>
              <a:t>Estudos da </a:t>
            </a:r>
            <a:br>
              <a:rPr lang="en-US" sz="3600" dirty="0" smtClean="0">
                <a:solidFill>
                  <a:schemeClr val="tx2"/>
                </a:solidFill>
              </a:rPr>
            </a:br>
            <a:r>
              <a:rPr lang="en-US" sz="3600" b="1" dirty="0" err="1" smtClean="0">
                <a:solidFill>
                  <a:schemeClr val="tx2"/>
                </a:solidFill>
              </a:rPr>
              <a:t>Universidade</a:t>
            </a:r>
            <a:r>
              <a:rPr lang="en-US" sz="3600" b="1" dirty="0" smtClean="0">
                <a:solidFill>
                  <a:schemeClr val="tx2"/>
                </a:solidFill>
              </a:rPr>
              <a:t> de Michigan</a:t>
            </a:r>
            <a:endParaRPr lang="en-US" sz="3600" b="1" dirty="0" smtClean="0">
              <a:solidFill>
                <a:schemeClr val="tx2"/>
              </a:solidFill>
              <a:latin typeface="Calibri" pitchFamily="34" charset="0"/>
            </a:endParaRPr>
          </a:p>
        </p:txBody>
      </p:sp>
      <p:sp>
        <p:nvSpPr>
          <p:cNvPr id="4" name="Footer Placeholder 3"/>
          <p:cNvSpPr>
            <a:spLocks noGrp="1"/>
          </p:cNvSpPr>
          <p:nvPr>
            <p:ph type="ftr" sz="quarter" idx="11"/>
          </p:nvPr>
        </p:nvSpPr>
        <p:spPr>
          <a:xfrm>
            <a:off x="228600" y="6416675"/>
            <a:ext cx="3733800" cy="365125"/>
          </a:xfrm>
        </p:spPr>
        <p:txBody>
          <a:bodyPr/>
          <a:lstStyle/>
          <a:p>
            <a:r>
              <a:rPr lang="en-US" dirty="0" smtClean="0"/>
              <a:t>Copyright © 2016 Pearson Education, Inc.</a:t>
            </a:r>
            <a:endParaRPr lang="en-US" dirty="0"/>
          </a:p>
        </p:txBody>
      </p:sp>
      <p:sp>
        <p:nvSpPr>
          <p:cNvPr id="6" name="TextBox 5"/>
          <p:cNvSpPr txBox="1"/>
          <p:nvPr/>
        </p:nvSpPr>
        <p:spPr>
          <a:xfrm>
            <a:off x="8229600" y="6488668"/>
            <a:ext cx="794331" cy="261610"/>
          </a:xfrm>
          <a:prstGeom prst="rect">
            <a:avLst/>
          </a:prstGeom>
          <a:noFill/>
        </p:spPr>
        <p:txBody>
          <a:bodyPr wrap="square" rtlCol="0">
            <a:spAutoFit/>
          </a:bodyPr>
          <a:lstStyle/>
          <a:p>
            <a:r>
              <a:rPr lang="en-US" sz="1100" dirty="0" smtClean="0"/>
              <a:t>17 - 10</a:t>
            </a:r>
            <a:endParaRPr lang="en-US" sz="1100" dirty="0"/>
          </a:p>
        </p:txBody>
      </p:sp>
      <p:sp>
        <p:nvSpPr>
          <p:cNvPr id="8" name="Rectangle 3"/>
          <p:cNvSpPr txBox="1">
            <a:spLocks/>
          </p:cNvSpPr>
          <p:nvPr/>
        </p:nvSpPr>
        <p:spPr bwMode="auto">
          <a:xfrm>
            <a:off x="457200" y="2057400"/>
            <a:ext cx="8229600" cy="3763963"/>
          </a:xfrm>
          <a:prstGeom prst="rect">
            <a:avLst/>
          </a:prstGeom>
          <a:noFill/>
          <a:ln w="9525">
            <a:noFill/>
            <a:miter lim="800000"/>
            <a:headEnd/>
            <a:tailEnd/>
          </a:ln>
        </p:spPr>
        <p:txBody>
          <a:bodyPr/>
          <a:lstStyle/>
          <a:p>
            <a:pPr marL="342900" indent="-342900" algn="just" eaLnBrk="0" hangingPunct="0">
              <a:spcBef>
                <a:spcPct val="50000"/>
              </a:spcBef>
              <a:buFont typeface="Arial" charset="0"/>
              <a:buChar char="•"/>
            </a:pPr>
            <a:r>
              <a:rPr lang="pt-PT" sz="2400" dirty="0" smtClean="0"/>
              <a:t>Identificaram duas dimensões do comportamento dos líderes:</a:t>
            </a:r>
          </a:p>
          <a:p>
            <a:pPr marL="342900" indent="-342900" algn="just" eaLnBrk="0" hangingPunct="0">
              <a:spcBef>
                <a:spcPct val="50000"/>
              </a:spcBef>
              <a:buFont typeface="Arial" charset="0"/>
              <a:buChar char="•"/>
            </a:pPr>
            <a:endParaRPr lang="pt-PT" sz="800" dirty="0" smtClean="0"/>
          </a:p>
          <a:p>
            <a:pPr marL="742950" lvl="1" indent="-285750" algn="just" eaLnBrk="0" hangingPunct="0">
              <a:spcBef>
                <a:spcPct val="50000"/>
              </a:spcBef>
              <a:buFont typeface="Arial" charset="0"/>
              <a:buChar char="–"/>
            </a:pPr>
            <a:r>
              <a:rPr lang="pt-PT" sz="2400" b="1" dirty="0" smtClean="0"/>
              <a:t>Orientação para as pessoas:</a:t>
            </a:r>
            <a:r>
              <a:rPr lang="pt-PT" sz="2400" dirty="0" smtClean="0"/>
              <a:t> enfatizam as relações interpessoais.</a:t>
            </a:r>
          </a:p>
          <a:p>
            <a:pPr marL="742950" lvl="1" indent="-285750" algn="just" eaLnBrk="0" hangingPunct="0">
              <a:spcBef>
                <a:spcPct val="50000"/>
              </a:spcBef>
              <a:buFont typeface="Arial" charset="0"/>
              <a:buChar char="–"/>
            </a:pPr>
            <a:endParaRPr lang="pt-PT" sz="800" dirty="0" smtClean="0"/>
          </a:p>
          <a:p>
            <a:pPr marL="742950" lvl="1" indent="-285750" algn="just" eaLnBrk="0" hangingPunct="0">
              <a:spcBef>
                <a:spcPct val="50000"/>
              </a:spcBef>
              <a:buFont typeface="Arial" charset="0"/>
              <a:buChar char="–"/>
            </a:pPr>
            <a:r>
              <a:rPr lang="pt-PT" sz="2400" b="1" dirty="0" smtClean="0"/>
              <a:t>Orientação para a produção:</a:t>
            </a:r>
            <a:r>
              <a:rPr lang="pt-PT" sz="2400" dirty="0" smtClean="0"/>
              <a:t> enfatizam a realização de tarefas.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685800" y="56595"/>
            <a:ext cx="7772400" cy="1143000"/>
          </a:xfrm>
          <a:extLst/>
        </p:spPr>
        <p:txBody>
          <a:bodyPr>
            <a:normAutofit fontScale="90000"/>
          </a:bodyPr>
          <a:lstStyle/>
          <a:p>
            <a:pPr algn="ctr">
              <a:defRPr/>
            </a:pPr>
            <a:r>
              <a:rPr lang="en-US" sz="3600" dirty="0" smtClean="0">
                <a:solidFill>
                  <a:schemeClr val="tx2"/>
                </a:solidFill>
              </a:rPr>
              <a:t>Estudos da </a:t>
            </a:r>
            <a:br>
              <a:rPr lang="en-US" sz="3600" dirty="0" smtClean="0">
                <a:solidFill>
                  <a:schemeClr val="tx2"/>
                </a:solidFill>
              </a:rPr>
            </a:br>
            <a:r>
              <a:rPr lang="en-US" sz="3600" b="1" dirty="0" err="1" smtClean="0">
                <a:solidFill>
                  <a:schemeClr val="tx2"/>
                </a:solidFill>
              </a:rPr>
              <a:t>Universidade</a:t>
            </a:r>
            <a:r>
              <a:rPr lang="en-US" sz="3600" b="1" dirty="0" smtClean="0">
                <a:solidFill>
                  <a:schemeClr val="tx2"/>
                </a:solidFill>
              </a:rPr>
              <a:t> de Michigan </a:t>
            </a:r>
            <a:r>
              <a:rPr lang="en-US" sz="2200" dirty="0" smtClean="0">
                <a:solidFill>
                  <a:schemeClr val="tx2"/>
                </a:solidFill>
              </a:rPr>
              <a:t>(Cont.)</a:t>
            </a:r>
            <a:endParaRPr lang="en-US" sz="2200" dirty="0" smtClean="0">
              <a:solidFill>
                <a:schemeClr val="tx2"/>
              </a:solidFill>
              <a:latin typeface="Calibri" pitchFamily="34" charset="0"/>
            </a:endParaRPr>
          </a:p>
        </p:txBody>
      </p:sp>
      <p:sp>
        <p:nvSpPr>
          <p:cNvPr id="4" name="Footer Placeholder 3"/>
          <p:cNvSpPr>
            <a:spLocks noGrp="1"/>
          </p:cNvSpPr>
          <p:nvPr>
            <p:ph type="ftr" sz="quarter" idx="11"/>
          </p:nvPr>
        </p:nvSpPr>
        <p:spPr>
          <a:xfrm>
            <a:off x="228600" y="6416675"/>
            <a:ext cx="3733800" cy="365125"/>
          </a:xfrm>
        </p:spPr>
        <p:txBody>
          <a:bodyPr/>
          <a:lstStyle/>
          <a:p>
            <a:r>
              <a:rPr lang="en-US" dirty="0" smtClean="0"/>
              <a:t>Copyright © 2016 Pearson Education, Inc.</a:t>
            </a:r>
            <a:endParaRPr lang="en-US" dirty="0"/>
          </a:p>
        </p:txBody>
      </p:sp>
      <p:sp>
        <p:nvSpPr>
          <p:cNvPr id="6" name="TextBox 5"/>
          <p:cNvSpPr txBox="1"/>
          <p:nvPr/>
        </p:nvSpPr>
        <p:spPr>
          <a:xfrm>
            <a:off x="8229600" y="6488668"/>
            <a:ext cx="794331" cy="261610"/>
          </a:xfrm>
          <a:prstGeom prst="rect">
            <a:avLst/>
          </a:prstGeom>
          <a:noFill/>
        </p:spPr>
        <p:txBody>
          <a:bodyPr wrap="square" rtlCol="0">
            <a:spAutoFit/>
          </a:bodyPr>
          <a:lstStyle/>
          <a:p>
            <a:r>
              <a:rPr lang="en-US" sz="1100" dirty="0" smtClean="0"/>
              <a:t>17 - 10</a:t>
            </a:r>
            <a:endParaRPr lang="en-US" sz="1100" dirty="0"/>
          </a:p>
        </p:txBody>
      </p:sp>
      <p:sp>
        <p:nvSpPr>
          <p:cNvPr id="8" name="Rectangle 3"/>
          <p:cNvSpPr txBox="1">
            <a:spLocks/>
          </p:cNvSpPr>
          <p:nvPr/>
        </p:nvSpPr>
        <p:spPr bwMode="auto">
          <a:xfrm>
            <a:off x="457200" y="2590800"/>
            <a:ext cx="8229600" cy="3230563"/>
          </a:xfrm>
          <a:prstGeom prst="rect">
            <a:avLst/>
          </a:prstGeom>
          <a:noFill/>
          <a:ln w="9525">
            <a:noFill/>
            <a:miter lim="800000"/>
            <a:headEnd/>
            <a:tailEnd/>
          </a:ln>
        </p:spPr>
        <p:txBody>
          <a:bodyPr/>
          <a:lstStyle/>
          <a:p>
            <a:pPr algn="just" eaLnBrk="0" hangingPunct="0">
              <a:spcBef>
                <a:spcPct val="50000"/>
              </a:spcBef>
            </a:pPr>
            <a:r>
              <a:rPr lang="pt-PT" sz="2400" b="1" dirty="0" smtClean="0"/>
              <a:t>Resultados da investigação: </a:t>
            </a:r>
          </a:p>
          <a:p>
            <a:pPr marL="742950" lvl="1" indent="-285750" algn="just" eaLnBrk="0" hangingPunct="0">
              <a:spcBef>
                <a:spcPct val="50000"/>
              </a:spcBef>
              <a:buFont typeface="Arial" charset="0"/>
              <a:buChar char="–"/>
            </a:pPr>
            <a:r>
              <a:rPr lang="pt-PT" sz="2400" dirty="0" smtClean="0"/>
              <a:t>Os </a:t>
            </a:r>
            <a:r>
              <a:rPr lang="pt-PT" sz="2400" u="sng" dirty="0" smtClean="0"/>
              <a:t>comportamentos orientados para as pessoas </a:t>
            </a:r>
            <a:r>
              <a:rPr lang="pt-PT" sz="2400" dirty="0" smtClean="0"/>
              <a:t>estão fortemente associados com </a:t>
            </a:r>
            <a:r>
              <a:rPr lang="pt-PT" sz="2400" u="sng" dirty="0" smtClean="0"/>
              <a:t>alta produtividade</a:t>
            </a:r>
            <a:r>
              <a:rPr lang="pt-PT" sz="2400" dirty="0" smtClean="0"/>
              <a:t> do grupo e </a:t>
            </a:r>
            <a:r>
              <a:rPr lang="pt-PT" sz="2400" u="sng" dirty="0" smtClean="0"/>
              <a:t>alta satisfação</a:t>
            </a:r>
            <a:r>
              <a:rPr lang="pt-PT" sz="2400" dirty="0" smtClean="0"/>
              <a:t> com o trabalho.</a:t>
            </a:r>
            <a:endParaRPr lang="pt-PT" sz="2400" dirty="0"/>
          </a:p>
        </p:txBody>
      </p:sp>
    </p:spTree>
    <p:extLst>
      <p:ext uri="{BB962C8B-B14F-4D97-AF65-F5344CB8AC3E}">
        <p14:creationId xmlns:p14="http://schemas.microsoft.com/office/powerpoint/2010/main" val="2994376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685800" y="152400"/>
            <a:ext cx="7772400" cy="1143000"/>
          </a:xfrm>
        </p:spPr>
        <p:txBody>
          <a:bodyPr>
            <a:normAutofit fontScale="90000"/>
          </a:bodyPr>
          <a:lstStyle/>
          <a:p>
            <a:pPr algn="ctr"/>
            <a:r>
              <a:rPr lang="en-US" dirty="0" err="1" smtClean="0"/>
              <a:t>Grelha</a:t>
            </a:r>
            <a:r>
              <a:rPr lang="en-US" dirty="0" smtClean="0"/>
              <a:t> de Gestão de</a:t>
            </a:r>
            <a:br>
              <a:rPr lang="en-US" dirty="0" smtClean="0"/>
            </a:br>
            <a:r>
              <a:rPr lang="en-US" dirty="0" err="1" smtClean="0"/>
              <a:t>blake</a:t>
            </a:r>
            <a:r>
              <a:rPr lang="en-US" dirty="0" smtClean="0"/>
              <a:t> e mouton</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3429000" cy="365125"/>
          </a:xfrm>
        </p:spPr>
        <p:txBody>
          <a:bodyPr/>
          <a:lstStyle/>
          <a:p>
            <a:r>
              <a:rPr lang="en-US" dirty="0" smtClean="0"/>
              <a:t>Copyright © 2016 Pearson Education, Inc.</a:t>
            </a:r>
            <a:endParaRPr lang="en-US" dirty="0"/>
          </a:p>
        </p:txBody>
      </p:sp>
      <p:sp>
        <p:nvSpPr>
          <p:cNvPr id="6" name="TextBox 5"/>
          <p:cNvSpPr txBox="1"/>
          <p:nvPr/>
        </p:nvSpPr>
        <p:spPr>
          <a:xfrm>
            <a:off x="8044869" y="6488668"/>
            <a:ext cx="1099131" cy="261610"/>
          </a:xfrm>
          <a:prstGeom prst="rect">
            <a:avLst/>
          </a:prstGeom>
          <a:noFill/>
        </p:spPr>
        <p:txBody>
          <a:bodyPr wrap="square" rtlCol="0">
            <a:spAutoFit/>
          </a:bodyPr>
          <a:lstStyle/>
          <a:p>
            <a:r>
              <a:rPr lang="en-US" sz="1100" dirty="0" smtClean="0"/>
              <a:t>17 - 11</a:t>
            </a:r>
            <a:endParaRPr lang="en-US" sz="1100" dirty="0"/>
          </a:p>
        </p:txBody>
      </p:sp>
      <p:sp>
        <p:nvSpPr>
          <p:cNvPr id="8" name="Rectangle 3"/>
          <p:cNvSpPr txBox="1">
            <a:spLocks/>
          </p:cNvSpPr>
          <p:nvPr/>
        </p:nvSpPr>
        <p:spPr bwMode="auto">
          <a:xfrm>
            <a:off x="457200" y="1447800"/>
            <a:ext cx="8229600" cy="4525963"/>
          </a:xfrm>
          <a:prstGeom prst="rect">
            <a:avLst/>
          </a:prstGeom>
          <a:noFill/>
          <a:ln w="9525">
            <a:noFill/>
            <a:miter lim="800000"/>
            <a:headEnd/>
            <a:tailEnd/>
          </a:ln>
        </p:spPr>
        <p:txBody>
          <a:bodyPr/>
          <a:lstStyle/>
          <a:p>
            <a:pPr algn="just" eaLnBrk="0" hangingPunct="0">
              <a:spcBef>
                <a:spcPct val="20000"/>
              </a:spcBef>
            </a:pPr>
            <a:r>
              <a:rPr lang="pt-PT" sz="2400" b="1" dirty="0" smtClean="0"/>
              <a:t>Grelha de gestão</a:t>
            </a:r>
          </a:p>
          <a:p>
            <a:pPr algn="just" eaLnBrk="0" hangingPunct="0">
              <a:spcBef>
                <a:spcPct val="20000"/>
              </a:spcBef>
            </a:pPr>
            <a:endParaRPr lang="pt-PT" sz="800" dirty="0" smtClean="0"/>
          </a:p>
          <a:p>
            <a:pPr algn="just" eaLnBrk="0" hangingPunct="0">
              <a:spcBef>
                <a:spcPct val="20000"/>
              </a:spcBef>
            </a:pPr>
            <a:r>
              <a:rPr lang="pt-PT" sz="2400" dirty="0" smtClean="0"/>
              <a:t>Grelha de duas dimensões – </a:t>
            </a:r>
            <a:r>
              <a:rPr lang="pt-PT" sz="2400" i="1" dirty="0" smtClean="0"/>
              <a:t>i.e. </a:t>
            </a:r>
            <a:r>
              <a:rPr lang="pt-PT" sz="2400" dirty="0" smtClean="0"/>
              <a:t>a “preocupação com as pessoas” e a “preocupação com a produção” </a:t>
            </a:r>
            <a:r>
              <a:rPr lang="pt-PT" sz="2400" dirty="0"/>
              <a:t>- para definir os estilos de </a:t>
            </a:r>
            <a:r>
              <a:rPr lang="pt-PT" sz="2400" dirty="0" smtClean="0"/>
              <a:t>liderança. Nesta podem destacar-se cinco estilos de liderança diferentes, nomeadamente:</a:t>
            </a:r>
          </a:p>
          <a:p>
            <a:pPr marL="742950" lvl="1" indent="-285750" algn="just" eaLnBrk="0" hangingPunct="0">
              <a:spcBef>
                <a:spcPct val="30000"/>
              </a:spcBef>
              <a:buFont typeface="Arial" charset="0"/>
              <a:buChar char="–"/>
            </a:pPr>
            <a:r>
              <a:rPr lang="pt-PT" sz="2000" dirty="0" smtClean="0"/>
              <a:t>Gestão empobrecida</a:t>
            </a:r>
          </a:p>
          <a:p>
            <a:pPr marL="742950" lvl="1" indent="-285750" algn="just" eaLnBrk="0" hangingPunct="0">
              <a:spcBef>
                <a:spcPct val="30000"/>
              </a:spcBef>
              <a:buFont typeface="Arial" charset="0"/>
              <a:buChar char="–"/>
            </a:pPr>
            <a:r>
              <a:rPr lang="pt-PT" sz="2000" dirty="0" smtClean="0"/>
              <a:t>Gestão de tarefa</a:t>
            </a:r>
          </a:p>
          <a:p>
            <a:pPr marL="742950" lvl="1" indent="-285750" algn="just" eaLnBrk="0" hangingPunct="0">
              <a:spcBef>
                <a:spcPct val="30000"/>
              </a:spcBef>
              <a:buFont typeface="Arial" charset="0"/>
              <a:buChar char="–"/>
            </a:pPr>
            <a:r>
              <a:rPr lang="pt-PT" sz="2000" dirty="0" smtClean="0"/>
              <a:t>Gestão de compromisso</a:t>
            </a:r>
          </a:p>
          <a:p>
            <a:pPr marL="742950" lvl="1" indent="-285750" algn="just" eaLnBrk="0" hangingPunct="0">
              <a:spcBef>
                <a:spcPct val="30000"/>
              </a:spcBef>
              <a:buFont typeface="Arial" charset="0"/>
              <a:buChar char="–"/>
            </a:pPr>
            <a:r>
              <a:rPr lang="pt-PT" sz="2000" dirty="0" smtClean="0"/>
              <a:t>Gestão social</a:t>
            </a:r>
          </a:p>
          <a:p>
            <a:pPr marL="742950" lvl="1" indent="-285750" algn="just" eaLnBrk="0" hangingPunct="0">
              <a:spcBef>
                <a:spcPct val="30000"/>
              </a:spcBef>
              <a:buFont typeface="Arial" charset="0"/>
              <a:buChar char="–"/>
            </a:pPr>
            <a:r>
              <a:rPr lang="pt-PT" sz="2000" dirty="0" smtClean="0"/>
              <a:t>Gestão de equipa</a:t>
            </a:r>
          </a:p>
          <a:p>
            <a:pPr marL="342900" indent="-342900" algn="just" eaLnBrk="0" hangingPunct="0">
              <a:spcBef>
                <a:spcPct val="20000"/>
              </a:spcBef>
              <a:buFont typeface="Arial" charset="0"/>
              <a:buChar char="•"/>
            </a:pP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dirty="0" smtClean="0"/>
              <a:t>Grelha de gestão</a:t>
            </a:r>
            <a:endParaRPr lang="pt-PT" dirty="0"/>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grpSp>
        <p:nvGrpSpPr>
          <p:cNvPr id="6" name="Group 5"/>
          <p:cNvGrpSpPr/>
          <p:nvPr/>
        </p:nvGrpSpPr>
        <p:grpSpPr>
          <a:xfrm>
            <a:off x="681434" y="1636712"/>
            <a:ext cx="7596188" cy="4689475"/>
            <a:chOff x="1164034" y="1920875"/>
            <a:chExt cx="7596188" cy="4689475"/>
          </a:xfrm>
        </p:grpSpPr>
        <p:sp>
          <p:nvSpPr>
            <p:cNvPr id="7" name="Rectangle 27"/>
            <p:cNvSpPr>
              <a:spLocks noChangeArrowheads="1"/>
            </p:cNvSpPr>
            <p:nvPr/>
          </p:nvSpPr>
          <p:spPr bwMode="auto">
            <a:xfrm>
              <a:off x="3450554" y="5913281"/>
              <a:ext cx="3399971" cy="33598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1600" b="1" dirty="0">
                  <a:latin typeface="Arial" panose="020B0604020202020204" pitchFamily="34" charset="0"/>
                </a:rPr>
                <a:t>1   </a:t>
              </a:r>
              <a:r>
                <a:rPr lang="en-US" sz="1600" b="1" dirty="0" smtClean="0">
                  <a:latin typeface="Arial" panose="020B0604020202020204" pitchFamily="34" charset="0"/>
                </a:rPr>
                <a:t>  2     </a:t>
              </a:r>
              <a:r>
                <a:rPr lang="en-US" sz="1600" b="1" dirty="0">
                  <a:latin typeface="Arial" panose="020B0604020202020204" pitchFamily="34" charset="0"/>
                </a:rPr>
                <a:t>3 </a:t>
              </a:r>
              <a:r>
                <a:rPr lang="en-US" sz="1600" b="1" dirty="0" smtClean="0">
                  <a:latin typeface="Arial" panose="020B0604020202020204" pitchFamily="34" charset="0"/>
                </a:rPr>
                <a:t>    4     5    6    </a:t>
              </a:r>
              <a:r>
                <a:rPr lang="en-US" sz="1600" b="1" dirty="0">
                  <a:latin typeface="Arial" panose="020B0604020202020204" pitchFamily="34" charset="0"/>
                </a:rPr>
                <a:t>7  </a:t>
              </a:r>
              <a:r>
                <a:rPr lang="en-US" sz="1600" b="1" dirty="0" smtClean="0">
                  <a:latin typeface="Arial" panose="020B0604020202020204" pitchFamily="34" charset="0"/>
                </a:rPr>
                <a:t>   </a:t>
              </a:r>
              <a:r>
                <a:rPr lang="en-US" sz="1600" b="1" dirty="0">
                  <a:latin typeface="Arial" panose="020B0604020202020204" pitchFamily="34" charset="0"/>
                </a:rPr>
                <a:t>8  </a:t>
              </a:r>
              <a:r>
                <a:rPr lang="en-US" sz="1600" b="1" dirty="0" smtClean="0">
                  <a:latin typeface="Arial" panose="020B0604020202020204" pitchFamily="34" charset="0"/>
                </a:rPr>
                <a:t>   </a:t>
              </a:r>
              <a:r>
                <a:rPr lang="en-US" sz="1600" b="1" dirty="0">
                  <a:latin typeface="Arial" panose="020B0604020202020204" pitchFamily="34" charset="0"/>
                </a:rPr>
                <a:t>9</a:t>
              </a:r>
            </a:p>
          </p:txBody>
        </p:sp>
        <p:sp>
          <p:nvSpPr>
            <p:cNvPr id="8" name="Rectangle 28"/>
            <p:cNvSpPr>
              <a:spLocks noChangeArrowheads="1"/>
            </p:cNvSpPr>
            <p:nvPr/>
          </p:nvSpPr>
          <p:spPr bwMode="auto">
            <a:xfrm>
              <a:off x="3054567" y="2762295"/>
              <a:ext cx="296557" cy="294593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80000"/>
                </a:lnSpc>
                <a:spcBef>
                  <a:spcPct val="0"/>
                </a:spcBef>
                <a:buFontTx/>
                <a:buNone/>
              </a:pPr>
              <a:r>
                <a:rPr lang="en-US" sz="1600" b="1" dirty="0">
                  <a:latin typeface="Arial" panose="020B0604020202020204" pitchFamily="34" charset="0"/>
                </a:rPr>
                <a:t>9</a:t>
              </a:r>
            </a:p>
            <a:p>
              <a:pPr>
                <a:lnSpc>
                  <a:spcPct val="80000"/>
                </a:lnSpc>
                <a:spcBef>
                  <a:spcPct val="0"/>
                </a:spcBef>
                <a:buFontTx/>
                <a:buNone/>
              </a:pPr>
              <a:endParaRPr lang="en-US" sz="1000" b="1" dirty="0">
                <a:latin typeface="Arial" panose="020B0604020202020204" pitchFamily="34" charset="0"/>
              </a:endParaRPr>
            </a:p>
            <a:p>
              <a:pPr>
                <a:lnSpc>
                  <a:spcPct val="80000"/>
                </a:lnSpc>
                <a:spcBef>
                  <a:spcPct val="0"/>
                </a:spcBef>
                <a:buFontTx/>
                <a:buNone/>
              </a:pPr>
              <a:r>
                <a:rPr lang="en-US" sz="1600" b="1" dirty="0">
                  <a:latin typeface="Arial" panose="020B0604020202020204" pitchFamily="34" charset="0"/>
                </a:rPr>
                <a:t>8</a:t>
              </a:r>
            </a:p>
            <a:p>
              <a:pPr>
                <a:lnSpc>
                  <a:spcPct val="80000"/>
                </a:lnSpc>
                <a:spcBef>
                  <a:spcPct val="0"/>
                </a:spcBef>
                <a:buFontTx/>
                <a:buNone/>
              </a:pPr>
              <a:endParaRPr lang="en-US" sz="1000" b="1" dirty="0">
                <a:latin typeface="Arial" panose="020B0604020202020204" pitchFamily="34" charset="0"/>
              </a:endParaRPr>
            </a:p>
            <a:p>
              <a:pPr>
                <a:lnSpc>
                  <a:spcPct val="80000"/>
                </a:lnSpc>
                <a:spcBef>
                  <a:spcPct val="0"/>
                </a:spcBef>
                <a:buFontTx/>
                <a:buNone/>
              </a:pPr>
              <a:r>
                <a:rPr lang="en-US" sz="1600" b="1" dirty="0">
                  <a:latin typeface="Arial" panose="020B0604020202020204" pitchFamily="34" charset="0"/>
                </a:rPr>
                <a:t>7</a:t>
              </a:r>
            </a:p>
            <a:p>
              <a:pPr>
                <a:lnSpc>
                  <a:spcPct val="80000"/>
                </a:lnSpc>
                <a:spcBef>
                  <a:spcPct val="0"/>
                </a:spcBef>
                <a:buFontTx/>
                <a:buNone/>
              </a:pPr>
              <a:endParaRPr lang="en-US" sz="1000" b="1" dirty="0">
                <a:latin typeface="Arial" panose="020B0604020202020204" pitchFamily="34" charset="0"/>
              </a:endParaRPr>
            </a:p>
            <a:p>
              <a:pPr>
                <a:lnSpc>
                  <a:spcPct val="80000"/>
                </a:lnSpc>
                <a:spcBef>
                  <a:spcPct val="0"/>
                </a:spcBef>
                <a:buFontTx/>
                <a:buNone/>
              </a:pPr>
              <a:r>
                <a:rPr lang="en-US" sz="1600" b="1" dirty="0">
                  <a:latin typeface="Arial" panose="020B0604020202020204" pitchFamily="34" charset="0"/>
                </a:rPr>
                <a:t>6</a:t>
              </a:r>
            </a:p>
            <a:p>
              <a:pPr>
                <a:lnSpc>
                  <a:spcPct val="80000"/>
                </a:lnSpc>
                <a:spcBef>
                  <a:spcPct val="0"/>
                </a:spcBef>
                <a:buFontTx/>
                <a:buNone/>
              </a:pPr>
              <a:endParaRPr lang="en-US" sz="1000" b="1" dirty="0">
                <a:latin typeface="Arial" panose="020B0604020202020204" pitchFamily="34" charset="0"/>
              </a:endParaRPr>
            </a:p>
            <a:p>
              <a:pPr>
                <a:lnSpc>
                  <a:spcPct val="80000"/>
                </a:lnSpc>
                <a:spcBef>
                  <a:spcPct val="0"/>
                </a:spcBef>
                <a:buFontTx/>
                <a:buNone/>
              </a:pPr>
              <a:r>
                <a:rPr lang="en-US" sz="1600" b="1" dirty="0">
                  <a:latin typeface="Arial" panose="020B0604020202020204" pitchFamily="34" charset="0"/>
                </a:rPr>
                <a:t>5</a:t>
              </a:r>
            </a:p>
            <a:p>
              <a:pPr>
                <a:lnSpc>
                  <a:spcPct val="80000"/>
                </a:lnSpc>
                <a:spcBef>
                  <a:spcPct val="0"/>
                </a:spcBef>
                <a:buFontTx/>
                <a:buNone/>
              </a:pPr>
              <a:endParaRPr lang="en-US" sz="1000" b="1" dirty="0" smtClean="0">
                <a:latin typeface="Arial" panose="020B0604020202020204" pitchFamily="34" charset="0"/>
              </a:endParaRPr>
            </a:p>
            <a:p>
              <a:pPr>
                <a:lnSpc>
                  <a:spcPct val="80000"/>
                </a:lnSpc>
                <a:spcBef>
                  <a:spcPct val="0"/>
                </a:spcBef>
                <a:buFontTx/>
                <a:buNone/>
              </a:pPr>
              <a:r>
                <a:rPr lang="en-US" sz="1600" b="1" dirty="0" smtClean="0">
                  <a:latin typeface="Arial" panose="020B0604020202020204" pitchFamily="34" charset="0"/>
                </a:rPr>
                <a:t>4</a:t>
              </a:r>
              <a:endParaRPr lang="en-US" sz="1600" b="1" dirty="0">
                <a:latin typeface="Arial" panose="020B0604020202020204" pitchFamily="34" charset="0"/>
              </a:endParaRPr>
            </a:p>
            <a:p>
              <a:pPr>
                <a:lnSpc>
                  <a:spcPct val="80000"/>
                </a:lnSpc>
                <a:spcBef>
                  <a:spcPct val="0"/>
                </a:spcBef>
                <a:buFontTx/>
                <a:buNone/>
              </a:pPr>
              <a:endParaRPr lang="en-US" sz="1200" b="1" dirty="0" smtClean="0">
                <a:latin typeface="Arial" panose="020B0604020202020204" pitchFamily="34" charset="0"/>
              </a:endParaRPr>
            </a:p>
            <a:p>
              <a:pPr>
                <a:lnSpc>
                  <a:spcPct val="80000"/>
                </a:lnSpc>
                <a:spcBef>
                  <a:spcPct val="0"/>
                </a:spcBef>
                <a:buFontTx/>
                <a:buNone/>
              </a:pPr>
              <a:r>
                <a:rPr lang="en-US" sz="1600" b="1" dirty="0" smtClean="0">
                  <a:latin typeface="Arial" panose="020B0604020202020204" pitchFamily="34" charset="0"/>
                </a:rPr>
                <a:t>3</a:t>
              </a:r>
              <a:endParaRPr lang="en-US" sz="1600" b="1" dirty="0">
                <a:latin typeface="Arial" panose="020B0604020202020204" pitchFamily="34" charset="0"/>
              </a:endParaRPr>
            </a:p>
            <a:p>
              <a:pPr>
                <a:lnSpc>
                  <a:spcPct val="80000"/>
                </a:lnSpc>
                <a:spcBef>
                  <a:spcPct val="0"/>
                </a:spcBef>
                <a:buFontTx/>
                <a:buNone/>
              </a:pPr>
              <a:endParaRPr lang="en-US" sz="1000" b="1" dirty="0">
                <a:latin typeface="Arial" panose="020B0604020202020204" pitchFamily="34" charset="0"/>
              </a:endParaRPr>
            </a:p>
            <a:p>
              <a:pPr>
                <a:lnSpc>
                  <a:spcPct val="80000"/>
                </a:lnSpc>
                <a:spcBef>
                  <a:spcPct val="0"/>
                </a:spcBef>
                <a:buFontTx/>
                <a:buNone/>
              </a:pPr>
              <a:r>
                <a:rPr lang="en-US" sz="1600" b="1" dirty="0">
                  <a:latin typeface="Arial" panose="020B0604020202020204" pitchFamily="34" charset="0"/>
                </a:rPr>
                <a:t>2</a:t>
              </a:r>
            </a:p>
            <a:p>
              <a:pPr>
                <a:lnSpc>
                  <a:spcPct val="80000"/>
                </a:lnSpc>
                <a:spcBef>
                  <a:spcPct val="0"/>
                </a:spcBef>
                <a:buFontTx/>
                <a:buNone/>
              </a:pPr>
              <a:endParaRPr lang="en-US" sz="1600" b="1" dirty="0">
                <a:latin typeface="Arial" panose="020B0604020202020204" pitchFamily="34" charset="0"/>
              </a:endParaRPr>
            </a:p>
            <a:p>
              <a:pPr>
                <a:lnSpc>
                  <a:spcPct val="80000"/>
                </a:lnSpc>
                <a:spcBef>
                  <a:spcPct val="0"/>
                </a:spcBef>
                <a:buFontTx/>
                <a:buNone/>
              </a:pPr>
              <a:r>
                <a:rPr lang="en-US" sz="1600" b="1" dirty="0">
                  <a:latin typeface="Arial" panose="020B0604020202020204" pitchFamily="34" charset="0"/>
                </a:rPr>
                <a:t>1</a:t>
              </a:r>
            </a:p>
          </p:txBody>
        </p:sp>
        <p:sp>
          <p:nvSpPr>
            <p:cNvPr id="9" name="Line 29"/>
            <p:cNvSpPr>
              <a:spLocks noChangeShapeType="1"/>
            </p:cNvSpPr>
            <p:nvPr/>
          </p:nvSpPr>
          <p:spPr bwMode="auto">
            <a:xfrm>
              <a:off x="3678634" y="2820988"/>
              <a:ext cx="0" cy="29956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
          <p:nvSpPr>
            <p:cNvPr id="10" name="Line 30"/>
            <p:cNvSpPr>
              <a:spLocks noChangeShapeType="1"/>
            </p:cNvSpPr>
            <p:nvPr/>
          </p:nvSpPr>
          <p:spPr bwMode="auto">
            <a:xfrm>
              <a:off x="4085034" y="2820988"/>
              <a:ext cx="0" cy="29956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
          <p:nvSpPr>
            <p:cNvPr id="11" name="Line 31"/>
            <p:cNvSpPr>
              <a:spLocks noChangeShapeType="1"/>
            </p:cNvSpPr>
            <p:nvPr/>
          </p:nvSpPr>
          <p:spPr bwMode="auto">
            <a:xfrm>
              <a:off x="4458097" y="2820988"/>
              <a:ext cx="0" cy="29956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
          <p:nvSpPr>
            <p:cNvPr id="12" name="Line 32"/>
            <p:cNvSpPr>
              <a:spLocks noChangeShapeType="1"/>
            </p:cNvSpPr>
            <p:nvPr/>
          </p:nvSpPr>
          <p:spPr bwMode="auto">
            <a:xfrm>
              <a:off x="4831159" y="2820988"/>
              <a:ext cx="0" cy="29956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
          <p:nvSpPr>
            <p:cNvPr id="13" name="Line 33"/>
            <p:cNvSpPr>
              <a:spLocks noChangeShapeType="1"/>
            </p:cNvSpPr>
            <p:nvPr/>
          </p:nvSpPr>
          <p:spPr bwMode="auto">
            <a:xfrm>
              <a:off x="5202634" y="2820988"/>
              <a:ext cx="0" cy="29956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
          <p:nvSpPr>
            <p:cNvPr id="14" name="Line 34"/>
            <p:cNvSpPr>
              <a:spLocks noChangeShapeType="1"/>
            </p:cNvSpPr>
            <p:nvPr/>
          </p:nvSpPr>
          <p:spPr bwMode="auto">
            <a:xfrm>
              <a:off x="5575697" y="2820988"/>
              <a:ext cx="0" cy="29956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
          <p:nvSpPr>
            <p:cNvPr id="15" name="Line 35"/>
            <p:cNvSpPr>
              <a:spLocks noChangeShapeType="1"/>
            </p:cNvSpPr>
            <p:nvPr/>
          </p:nvSpPr>
          <p:spPr bwMode="auto">
            <a:xfrm>
              <a:off x="5948759" y="2820988"/>
              <a:ext cx="0" cy="29956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
          <p:nvSpPr>
            <p:cNvPr id="16" name="Line 36"/>
            <p:cNvSpPr>
              <a:spLocks noChangeShapeType="1"/>
            </p:cNvSpPr>
            <p:nvPr/>
          </p:nvSpPr>
          <p:spPr bwMode="auto">
            <a:xfrm>
              <a:off x="6321822" y="2820988"/>
              <a:ext cx="0" cy="29956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
          <p:nvSpPr>
            <p:cNvPr id="17" name="Rectangle 37"/>
            <p:cNvSpPr>
              <a:spLocks noChangeArrowheads="1"/>
            </p:cNvSpPr>
            <p:nvPr/>
          </p:nvSpPr>
          <p:spPr bwMode="auto">
            <a:xfrm rot="16200000">
              <a:off x="2309415" y="3823494"/>
              <a:ext cx="998538" cy="3937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2000" b="1">
                  <a:latin typeface="Arial" panose="020B0604020202020204" pitchFamily="34" charset="0"/>
                </a:rPr>
                <a:t>Pessoas</a:t>
              </a:r>
            </a:p>
          </p:txBody>
        </p:sp>
        <p:sp>
          <p:nvSpPr>
            <p:cNvPr id="18" name="Rectangle 38"/>
            <p:cNvSpPr>
              <a:spLocks noChangeArrowheads="1"/>
            </p:cNvSpPr>
            <p:nvPr/>
          </p:nvSpPr>
          <p:spPr bwMode="auto">
            <a:xfrm>
              <a:off x="4495800" y="6216650"/>
              <a:ext cx="914400" cy="3937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2000" b="1">
                  <a:latin typeface="Arial" panose="020B0604020202020204" pitchFamily="34" charset="0"/>
                </a:rPr>
                <a:t>Tarefa</a:t>
              </a:r>
            </a:p>
          </p:txBody>
        </p:sp>
        <p:sp>
          <p:nvSpPr>
            <p:cNvPr id="19" name="Rectangle 39"/>
            <p:cNvSpPr>
              <a:spLocks noChangeArrowheads="1"/>
            </p:cNvSpPr>
            <p:nvPr/>
          </p:nvSpPr>
          <p:spPr bwMode="auto">
            <a:xfrm>
              <a:off x="3145234" y="6188075"/>
              <a:ext cx="814388" cy="3333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1600" b="1">
                  <a:latin typeface="Arial" panose="020B0604020202020204" pitchFamily="34" charset="0"/>
                </a:rPr>
                <a:t>(Baixa)</a:t>
              </a:r>
            </a:p>
          </p:txBody>
        </p:sp>
        <p:sp>
          <p:nvSpPr>
            <p:cNvPr id="20" name="Rectangle 40"/>
            <p:cNvSpPr>
              <a:spLocks noChangeArrowheads="1"/>
            </p:cNvSpPr>
            <p:nvPr/>
          </p:nvSpPr>
          <p:spPr bwMode="auto">
            <a:xfrm>
              <a:off x="2154634" y="2606675"/>
              <a:ext cx="690563" cy="3333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1600" b="1">
                  <a:latin typeface="Arial" panose="020B0604020202020204" pitchFamily="34" charset="0"/>
                </a:rPr>
                <a:t>(Alta)</a:t>
              </a:r>
            </a:p>
          </p:txBody>
        </p:sp>
        <p:sp>
          <p:nvSpPr>
            <p:cNvPr id="21" name="Rectangle 41"/>
            <p:cNvSpPr>
              <a:spLocks noChangeArrowheads="1"/>
            </p:cNvSpPr>
            <p:nvPr/>
          </p:nvSpPr>
          <p:spPr bwMode="auto">
            <a:xfrm>
              <a:off x="6421834" y="6188075"/>
              <a:ext cx="690563" cy="3333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1600" b="1">
                  <a:latin typeface="Arial" panose="020B0604020202020204" pitchFamily="34" charset="0"/>
                </a:rPr>
                <a:t>(Alta)</a:t>
              </a:r>
            </a:p>
          </p:txBody>
        </p:sp>
        <p:grpSp>
          <p:nvGrpSpPr>
            <p:cNvPr id="22" name="Group 42"/>
            <p:cNvGrpSpPr>
              <a:grpSpLocks/>
            </p:cNvGrpSpPr>
            <p:nvPr/>
          </p:nvGrpSpPr>
          <p:grpSpPr bwMode="auto">
            <a:xfrm>
              <a:off x="3343672" y="3171825"/>
              <a:ext cx="3311525" cy="2287588"/>
              <a:chOff x="1797" y="1568"/>
              <a:chExt cx="2269" cy="1664"/>
            </a:xfrm>
          </p:grpSpPr>
          <p:sp>
            <p:nvSpPr>
              <p:cNvPr id="66" name="Line 43"/>
              <p:cNvSpPr>
                <a:spLocks noChangeShapeType="1"/>
              </p:cNvSpPr>
              <p:nvPr/>
            </p:nvSpPr>
            <p:spPr bwMode="auto">
              <a:xfrm>
                <a:off x="1797" y="3232"/>
                <a:ext cx="226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
            <p:nvSpPr>
              <p:cNvPr id="67" name="Line 44"/>
              <p:cNvSpPr>
                <a:spLocks noChangeShapeType="1"/>
              </p:cNvSpPr>
              <p:nvPr/>
            </p:nvSpPr>
            <p:spPr bwMode="auto">
              <a:xfrm>
                <a:off x="1797" y="2980"/>
                <a:ext cx="226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
            <p:nvSpPr>
              <p:cNvPr id="68" name="Line 45"/>
              <p:cNvSpPr>
                <a:spLocks noChangeShapeType="1"/>
              </p:cNvSpPr>
              <p:nvPr/>
            </p:nvSpPr>
            <p:spPr bwMode="auto">
              <a:xfrm>
                <a:off x="1797" y="2731"/>
                <a:ext cx="226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
            <p:nvSpPr>
              <p:cNvPr id="69" name="Line 46"/>
              <p:cNvSpPr>
                <a:spLocks noChangeShapeType="1"/>
              </p:cNvSpPr>
              <p:nvPr/>
            </p:nvSpPr>
            <p:spPr bwMode="auto">
              <a:xfrm>
                <a:off x="1797" y="2489"/>
                <a:ext cx="226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
            <p:nvSpPr>
              <p:cNvPr id="70" name="Line 47"/>
              <p:cNvSpPr>
                <a:spLocks noChangeShapeType="1"/>
              </p:cNvSpPr>
              <p:nvPr/>
            </p:nvSpPr>
            <p:spPr bwMode="auto">
              <a:xfrm>
                <a:off x="1797" y="2251"/>
                <a:ext cx="226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
            <p:nvSpPr>
              <p:cNvPr id="71" name="Line 48"/>
              <p:cNvSpPr>
                <a:spLocks noChangeShapeType="1"/>
              </p:cNvSpPr>
              <p:nvPr/>
            </p:nvSpPr>
            <p:spPr bwMode="auto">
              <a:xfrm>
                <a:off x="1797" y="2023"/>
                <a:ext cx="226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
            <p:nvSpPr>
              <p:cNvPr id="72" name="Line 49"/>
              <p:cNvSpPr>
                <a:spLocks noChangeShapeType="1"/>
              </p:cNvSpPr>
              <p:nvPr/>
            </p:nvSpPr>
            <p:spPr bwMode="auto">
              <a:xfrm>
                <a:off x="1797" y="1796"/>
                <a:ext cx="226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
            <p:nvSpPr>
              <p:cNvPr id="73" name="Line 50"/>
              <p:cNvSpPr>
                <a:spLocks noChangeShapeType="1"/>
              </p:cNvSpPr>
              <p:nvPr/>
            </p:nvSpPr>
            <p:spPr bwMode="auto">
              <a:xfrm>
                <a:off x="1797" y="1568"/>
                <a:ext cx="226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grpSp>
        <p:grpSp>
          <p:nvGrpSpPr>
            <p:cNvPr id="23" name="Group 51"/>
            <p:cNvGrpSpPr>
              <a:grpSpLocks/>
            </p:cNvGrpSpPr>
            <p:nvPr/>
          </p:nvGrpSpPr>
          <p:grpSpPr bwMode="auto">
            <a:xfrm>
              <a:off x="1164034" y="1920875"/>
              <a:ext cx="7596188" cy="4343400"/>
              <a:chOff x="305" y="808"/>
              <a:chExt cx="5200" cy="3123"/>
            </a:xfrm>
          </p:grpSpPr>
          <p:sp>
            <p:nvSpPr>
              <p:cNvPr id="44" name="Rectangle 52"/>
              <p:cNvSpPr>
                <a:spLocks noChangeArrowheads="1"/>
              </p:cNvSpPr>
              <p:nvPr/>
            </p:nvSpPr>
            <p:spPr bwMode="auto">
              <a:xfrm>
                <a:off x="1759" y="1463"/>
                <a:ext cx="2304" cy="2178"/>
              </a:xfrm>
              <a:prstGeom prst="rect">
                <a:avLst/>
              </a:prstGeom>
              <a:solidFill>
                <a:srgbClr val="DDDDDD"/>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PT" sz="1800">
                  <a:latin typeface="Arial" panose="020B0604020202020204" pitchFamily="34" charset="0"/>
                </a:endParaRPr>
              </a:p>
            </p:txBody>
          </p:sp>
          <p:sp>
            <p:nvSpPr>
              <p:cNvPr id="45" name="Rectangle 53"/>
              <p:cNvSpPr>
                <a:spLocks noChangeArrowheads="1"/>
              </p:cNvSpPr>
              <p:nvPr/>
            </p:nvSpPr>
            <p:spPr bwMode="auto">
              <a:xfrm>
                <a:off x="1776" y="1488"/>
                <a:ext cx="19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PT" sz="1800">
                  <a:latin typeface="Arial" panose="020B0604020202020204" pitchFamily="34" charset="0"/>
                </a:endParaRPr>
              </a:p>
            </p:txBody>
          </p:sp>
          <p:grpSp>
            <p:nvGrpSpPr>
              <p:cNvPr id="46" name="Group 54"/>
              <p:cNvGrpSpPr>
                <a:grpSpLocks/>
              </p:cNvGrpSpPr>
              <p:nvPr/>
            </p:nvGrpSpPr>
            <p:grpSpPr bwMode="auto">
              <a:xfrm>
                <a:off x="3827" y="915"/>
                <a:ext cx="1501" cy="799"/>
                <a:chOff x="3827" y="915"/>
                <a:chExt cx="1501" cy="799"/>
              </a:xfrm>
            </p:grpSpPr>
            <p:sp>
              <p:nvSpPr>
                <p:cNvPr id="63" name="Rectangle 55"/>
                <p:cNvSpPr>
                  <a:spLocks noChangeArrowheads="1"/>
                </p:cNvSpPr>
                <p:nvPr/>
              </p:nvSpPr>
              <p:spPr bwMode="auto">
                <a:xfrm>
                  <a:off x="3827" y="1463"/>
                  <a:ext cx="222" cy="251"/>
                </a:xfrm>
                <a:prstGeom prst="rect">
                  <a:avLst/>
                </a:prstGeom>
                <a:solidFill>
                  <a:srgbClr val="FFCC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PT" sz="1800">
                    <a:latin typeface="Arial" panose="020B0604020202020204" pitchFamily="34" charset="0"/>
                  </a:endParaRPr>
                </a:p>
              </p:txBody>
            </p:sp>
            <p:sp>
              <p:nvSpPr>
                <p:cNvPr id="64" name="Rectangle 56"/>
                <p:cNvSpPr>
                  <a:spLocks noChangeArrowheads="1"/>
                </p:cNvSpPr>
                <p:nvPr/>
              </p:nvSpPr>
              <p:spPr bwMode="auto">
                <a:xfrm>
                  <a:off x="3879" y="915"/>
                  <a:ext cx="1449" cy="348"/>
                </a:xfrm>
                <a:prstGeom prst="rect">
                  <a:avLst/>
                </a:prstGeom>
                <a:solidFill>
                  <a:srgbClr val="FFCC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80000"/>
                    </a:lnSpc>
                    <a:spcBef>
                      <a:spcPct val="0"/>
                    </a:spcBef>
                    <a:buFontTx/>
                    <a:buNone/>
                  </a:pPr>
                  <a:r>
                    <a:rPr lang="en-US" sz="1600" b="1" dirty="0">
                      <a:latin typeface="Arial" panose="020B0604020202020204" pitchFamily="34" charset="0"/>
                    </a:rPr>
                    <a:t>9,9</a:t>
                  </a:r>
                </a:p>
                <a:p>
                  <a:pPr algn="ctr">
                    <a:lnSpc>
                      <a:spcPct val="80000"/>
                    </a:lnSpc>
                    <a:spcBef>
                      <a:spcPct val="0"/>
                    </a:spcBef>
                    <a:buFontTx/>
                    <a:buNone/>
                  </a:pPr>
                  <a:r>
                    <a:rPr lang="en-US" sz="1600" b="1" dirty="0" err="1">
                      <a:latin typeface="Arial" panose="020B0604020202020204" pitchFamily="34" charset="0"/>
                    </a:rPr>
                    <a:t>Estilo</a:t>
                  </a:r>
                  <a:r>
                    <a:rPr lang="en-US" sz="1600" b="1" dirty="0">
                      <a:latin typeface="Arial" panose="020B0604020202020204" pitchFamily="34" charset="0"/>
                    </a:rPr>
                    <a:t> </a:t>
                  </a:r>
                  <a:r>
                    <a:rPr lang="en-US" sz="1600" b="1" dirty="0" err="1" smtClean="0">
                      <a:latin typeface="Arial" panose="020B0604020202020204" pitchFamily="34" charset="0"/>
                    </a:rPr>
                    <a:t>Gestão</a:t>
                  </a:r>
                  <a:r>
                    <a:rPr lang="en-US" sz="1600" b="1" dirty="0" smtClean="0">
                      <a:latin typeface="Arial" panose="020B0604020202020204" pitchFamily="34" charset="0"/>
                    </a:rPr>
                    <a:t> </a:t>
                  </a:r>
                  <a:r>
                    <a:rPr lang="en-US" sz="1600" b="1" dirty="0" err="1" smtClean="0">
                      <a:latin typeface="Arial" panose="020B0604020202020204" pitchFamily="34" charset="0"/>
                    </a:rPr>
                    <a:t>Equipa</a:t>
                  </a:r>
                  <a:endParaRPr lang="en-US" sz="1600" b="1" dirty="0">
                    <a:latin typeface="Arial" panose="020B0604020202020204" pitchFamily="34" charset="0"/>
                  </a:endParaRPr>
                </a:p>
              </p:txBody>
            </p:sp>
            <p:sp>
              <p:nvSpPr>
                <p:cNvPr id="65" name="Line 57"/>
                <p:cNvSpPr>
                  <a:spLocks noChangeShapeType="1"/>
                </p:cNvSpPr>
                <p:nvPr/>
              </p:nvSpPr>
              <p:spPr bwMode="auto">
                <a:xfrm flipH="1">
                  <a:off x="3927" y="1283"/>
                  <a:ext cx="676" cy="291"/>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grpSp>
          <p:grpSp>
            <p:nvGrpSpPr>
              <p:cNvPr id="47" name="Group 58"/>
              <p:cNvGrpSpPr>
                <a:grpSpLocks/>
              </p:cNvGrpSpPr>
              <p:nvPr/>
            </p:nvGrpSpPr>
            <p:grpSpPr bwMode="auto">
              <a:xfrm>
                <a:off x="1110" y="808"/>
                <a:ext cx="1162" cy="920"/>
                <a:chOff x="1110" y="808"/>
                <a:chExt cx="1162" cy="920"/>
              </a:xfrm>
            </p:grpSpPr>
            <p:sp>
              <p:nvSpPr>
                <p:cNvPr id="60" name="Rectangle 59"/>
                <p:cNvSpPr>
                  <a:spLocks noChangeArrowheads="1"/>
                </p:cNvSpPr>
                <p:nvPr/>
              </p:nvSpPr>
              <p:spPr bwMode="auto">
                <a:xfrm>
                  <a:off x="1776" y="1488"/>
                  <a:ext cx="192" cy="240"/>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PT" sz="1800">
                    <a:latin typeface="Arial" panose="020B0604020202020204" pitchFamily="34" charset="0"/>
                  </a:endParaRPr>
                </a:p>
              </p:txBody>
            </p:sp>
            <p:sp>
              <p:nvSpPr>
                <p:cNvPr id="61" name="Line 60"/>
                <p:cNvSpPr>
                  <a:spLocks noChangeShapeType="1"/>
                </p:cNvSpPr>
                <p:nvPr/>
              </p:nvSpPr>
              <p:spPr bwMode="auto">
                <a:xfrm>
                  <a:off x="1776" y="1248"/>
                  <a:ext cx="163" cy="33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
              <p:nvSpPr>
                <p:cNvPr id="62" name="Rectangle 61"/>
                <p:cNvSpPr>
                  <a:spLocks noChangeArrowheads="1"/>
                </p:cNvSpPr>
                <p:nvPr/>
              </p:nvSpPr>
              <p:spPr bwMode="auto">
                <a:xfrm>
                  <a:off x="1110" y="808"/>
                  <a:ext cx="1162" cy="455"/>
                </a:xfrm>
                <a:prstGeom prst="rect">
                  <a:avLst/>
                </a:prstGeom>
                <a:solidFill>
                  <a:srgbClr val="FFCC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80000"/>
                    </a:lnSpc>
                    <a:spcBef>
                      <a:spcPct val="0"/>
                    </a:spcBef>
                    <a:buFontTx/>
                    <a:buNone/>
                  </a:pPr>
                  <a:r>
                    <a:rPr lang="en-US" sz="1600" b="1">
                      <a:latin typeface="Arial" panose="020B0604020202020204" pitchFamily="34" charset="0"/>
                    </a:rPr>
                    <a:t>1,9 </a:t>
                  </a:r>
                </a:p>
                <a:p>
                  <a:pPr algn="ctr">
                    <a:lnSpc>
                      <a:spcPct val="80000"/>
                    </a:lnSpc>
                    <a:spcBef>
                      <a:spcPct val="0"/>
                    </a:spcBef>
                    <a:buFontTx/>
                    <a:buNone/>
                  </a:pPr>
                  <a:r>
                    <a:rPr lang="en-US" sz="1600" b="1">
                      <a:latin typeface="Arial" panose="020B0604020202020204" pitchFamily="34" charset="0"/>
                    </a:rPr>
                    <a:t>Estilo Social</a:t>
                  </a:r>
                </a:p>
              </p:txBody>
            </p:sp>
          </p:grpSp>
          <p:grpSp>
            <p:nvGrpSpPr>
              <p:cNvPr id="48" name="Group 62"/>
              <p:cNvGrpSpPr>
                <a:grpSpLocks/>
              </p:cNvGrpSpPr>
              <p:nvPr/>
            </p:nvGrpSpPr>
            <p:grpSpPr bwMode="auto">
              <a:xfrm>
                <a:off x="305" y="3388"/>
                <a:ext cx="1684" cy="543"/>
                <a:chOff x="305" y="3388"/>
                <a:chExt cx="1684" cy="543"/>
              </a:xfrm>
            </p:grpSpPr>
            <p:sp>
              <p:nvSpPr>
                <p:cNvPr id="57" name="Rectangle 63"/>
                <p:cNvSpPr>
                  <a:spLocks noChangeArrowheads="1"/>
                </p:cNvSpPr>
                <p:nvPr/>
              </p:nvSpPr>
              <p:spPr bwMode="auto">
                <a:xfrm>
                  <a:off x="1759" y="3388"/>
                  <a:ext cx="230" cy="251"/>
                </a:xfrm>
                <a:prstGeom prst="rect">
                  <a:avLst/>
                </a:prstGeom>
                <a:solidFill>
                  <a:srgbClr val="FFCC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PT" sz="1800">
                    <a:latin typeface="Arial" panose="020B0604020202020204" pitchFamily="34" charset="0"/>
                  </a:endParaRPr>
                </a:p>
              </p:txBody>
            </p:sp>
            <p:sp>
              <p:nvSpPr>
                <p:cNvPr id="58" name="Line 64"/>
                <p:cNvSpPr>
                  <a:spLocks noChangeShapeType="1"/>
                </p:cNvSpPr>
                <p:nvPr/>
              </p:nvSpPr>
              <p:spPr bwMode="auto">
                <a:xfrm flipV="1">
                  <a:off x="1422" y="3570"/>
                  <a:ext cx="443" cy="264"/>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
              <p:nvSpPr>
                <p:cNvPr id="59" name="Rectangle 65"/>
                <p:cNvSpPr>
                  <a:spLocks noChangeArrowheads="1"/>
                </p:cNvSpPr>
                <p:nvPr/>
              </p:nvSpPr>
              <p:spPr bwMode="auto">
                <a:xfrm>
                  <a:off x="305" y="3476"/>
                  <a:ext cx="1162" cy="455"/>
                </a:xfrm>
                <a:prstGeom prst="rect">
                  <a:avLst/>
                </a:prstGeom>
                <a:solidFill>
                  <a:srgbClr val="FFCC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80000"/>
                    </a:lnSpc>
                    <a:spcBef>
                      <a:spcPct val="0"/>
                    </a:spcBef>
                    <a:buFontTx/>
                    <a:buNone/>
                  </a:pPr>
                  <a:r>
                    <a:rPr lang="en-US" sz="1600" b="1">
                      <a:latin typeface="Arial" panose="020B0604020202020204" pitchFamily="34" charset="0"/>
                    </a:rPr>
                    <a:t>1,1</a:t>
                  </a:r>
                </a:p>
                <a:p>
                  <a:pPr algn="ctr">
                    <a:lnSpc>
                      <a:spcPct val="80000"/>
                    </a:lnSpc>
                    <a:spcBef>
                      <a:spcPct val="0"/>
                    </a:spcBef>
                    <a:buFontTx/>
                    <a:buNone/>
                  </a:pPr>
                  <a:r>
                    <a:rPr lang="en-US" sz="1600" b="1">
                      <a:latin typeface="Arial" panose="020B0604020202020204" pitchFamily="34" charset="0"/>
                    </a:rPr>
                    <a:t>Estilo </a:t>
                  </a:r>
                </a:p>
                <a:p>
                  <a:pPr algn="ctr">
                    <a:lnSpc>
                      <a:spcPct val="80000"/>
                    </a:lnSpc>
                    <a:spcBef>
                      <a:spcPct val="0"/>
                    </a:spcBef>
                    <a:buFontTx/>
                    <a:buNone/>
                  </a:pPr>
                  <a:r>
                    <a:rPr lang="en-US" sz="1600" b="1">
                      <a:latin typeface="Arial" panose="020B0604020202020204" pitchFamily="34" charset="0"/>
                    </a:rPr>
                    <a:t>Empobrecido</a:t>
                  </a:r>
                </a:p>
              </p:txBody>
            </p:sp>
          </p:grpSp>
          <p:grpSp>
            <p:nvGrpSpPr>
              <p:cNvPr id="49" name="Group 66"/>
              <p:cNvGrpSpPr>
                <a:grpSpLocks/>
              </p:cNvGrpSpPr>
              <p:nvPr/>
            </p:nvGrpSpPr>
            <p:grpSpPr bwMode="auto">
              <a:xfrm>
                <a:off x="3831" y="3335"/>
                <a:ext cx="1674" cy="455"/>
                <a:chOff x="3831" y="3335"/>
                <a:chExt cx="1674" cy="455"/>
              </a:xfrm>
            </p:grpSpPr>
            <p:sp>
              <p:nvSpPr>
                <p:cNvPr id="54" name="Rectangle 67"/>
                <p:cNvSpPr>
                  <a:spLocks noChangeArrowheads="1"/>
                </p:cNvSpPr>
                <p:nvPr/>
              </p:nvSpPr>
              <p:spPr bwMode="auto">
                <a:xfrm>
                  <a:off x="3831" y="3386"/>
                  <a:ext cx="232" cy="251"/>
                </a:xfrm>
                <a:prstGeom prst="rect">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PT" sz="1800">
                    <a:latin typeface="Arial" panose="020B0604020202020204" pitchFamily="34" charset="0"/>
                  </a:endParaRPr>
                </a:p>
              </p:txBody>
            </p:sp>
            <p:sp>
              <p:nvSpPr>
                <p:cNvPr id="55" name="Line 68"/>
                <p:cNvSpPr>
                  <a:spLocks noChangeShapeType="1"/>
                </p:cNvSpPr>
                <p:nvPr/>
              </p:nvSpPr>
              <p:spPr bwMode="auto">
                <a:xfrm flipH="1">
                  <a:off x="3949" y="3519"/>
                  <a:ext cx="455" cy="2"/>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
              <p:nvSpPr>
                <p:cNvPr id="56" name="Rectangle 69"/>
                <p:cNvSpPr>
                  <a:spLocks noChangeArrowheads="1"/>
                </p:cNvSpPr>
                <p:nvPr/>
              </p:nvSpPr>
              <p:spPr bwMode="auto">
                <a:xfrm>
                  <a:off x="4343" y="3335"/>
                  <a:ext cx="1162" cy="455"/>
                </a:xfrm>
                <a:prstGeom prst="rect">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80000"/>
                    </a:lnSpc>
                    <a:spcBef>
                      <a:spcPct val="0"/>
                    </a:spcBef>
                    <a:buFontTx/>
                    <a:buNone/>
                  </a:pPr>
                  <a:r>
                    <a:rPr lang="en-US" sz="1600" b="1">
                      <a:latin typeface="Arial" panose="020B0604020202020204" pitchFamily="34" charset="0"/>
                    </a:rPr>
                    <a:t>9,1 </a:t>
                  </a:r>
                </a:p>
                <a:p>
                  <a:pPr algn="ctr">
                    <a:lnSpc>
                      <a:spcPct val="80000"/>
                    </a:lnSpc>
                    <a:spcBef>
                      <a:spcPct val="0"/>
                    </a:spcBef>
                    <a:buFontTx/>
                    <a:buNone/>
                  </a:pPr>
                  <a:r>
                    <a:rPr lang="en-US" sz="1600" b="1">
                      <a:latin typeface="Arial" panose="020B0604020202020204" pitchFamily="34" charset="0"/>
                    </a:rPr>
                    <a:t>Estilo Tarefa</a:t>
                  </a:r>
                </a:p>
              </p:txBody>
            </p:sp>
          </p:grpSp>
          <p:grpSp>
            <p:nvGrpSpPr>
              <p:cNvPr id="50" name="Group 70"/>
              <p:cNvGrpSpPr>
                <a:grpSpLocks/>
              </p:cNvGrpSpPr>
              <p:nvPr/>
            </p:nvGrpSpPr>
            <p:grpSpPr bwMode="auto">
              <a:xfrm>
                <a:off x="2784" y="2301"/>
                <a:ext cx="2691" cy="455"/>
                <a:chOff x="2784" y="2301"/>
                <a:chExt cx="2691" cy="455"/>
              </a:xfrm>
            </p:grpSpPr>
            <p:sp>
              <p:nvSpPr>
                <p:cNvPr id="51" name="Rectangle 71"/>
                <p:cNvSpPr>
                  <a:spLocks noChangeArrowheads="1"/>
                </p:cNvSpPr>
                <p:nvPr/>
              </p:nvSpPr>
              <p:spPr bwMode="auto">
                <a:xfrm>
                  <a:off x="2784" y="2400"/>
                  <a:ext cx="259" cy="235"/>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PT" sz="1800">
                    <a:latin typeface="Arial" panose="020B0604020202020204" pitchFamily="34" charset="0"/>
                  </a:endParaRPr>
                </a:p>
              </p:txBody>
            </p:sp>
            <p:sp>
              <p:nvSpPr>
                <p:cNvPr id="52" name="Line 72"/>
                <p:cNvSpPr>
                  <a:spLocks noChangeShapeType="1"/>
                </p:cNvSpPr>
                <p:nvPr/>
              </p:nvSpPr>
              <p:spPr bwMode="auto">
                <a:xfrm flipH="1">
                  <a:off x="2832" y="2496"/>
                  <a:ext cx="1520" cy="11"/>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
              <p:nvSpPr>
                <p:cNvPr id="53" name="Rectangle 73"/>
                <p:cNvSpPr>
                  <a:spLocks noChangeArrowheads="1"/>
                </p:cNvSpPr>
                <p:nvPr/>
              </p:nvSpPr>
              <p:spPr bwMode="auto">
                <a:xfrm>
                  <a:off x="4313" y="2301"/>
                  <a:ext cx="1162" cy="455"/>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80000"/>
                    </a:lnSpc>
                    <a:spcBef>
                      <a:spcPct val="0"/>
                    </a:spcBef>
                    <a:buFontTx/>
                    <a:buNone/>
                  </a:pPr>
                  <a:r>
                    <a:rPr lang="en-US" sz="1600" b="1">
                      <a:latin typeface="Arial" panose="020B0604020202020204" pitchFamily="34" charset="0"/>
                    </a:rPr>
                    <a:t>5,5 </a:t>
                  </a:r>
                </a:p>
                <a:p>
                  <a:pPr algn="ctr">
                    <a:lnSpc>
                      <a:spcPct val="80000"/>
                    </a:lnSpc>
                    <a:spcBef>
                      <a:spcPct val="0"/>
                    </a:spcBef>
                    <a:buFontTx/>
                    <a:buNone/>
                  </a:pPr>
                  <a:r>
                    <a:rPr lang="en-US" sz="1600" b="1">
                      <a:latin typeface="Arial" panose="020B0604020202020204" pitchFamily="34" charset="0"/>
                    </a:rPr>
                    <a:t>Estilo </a:t>
                  </a:r>
                </a:p>
                <a:p>
                  <a:pPr algn="ctr">
                    <a:lnSpc>
                      <a:spcPct val="80000"/>
                    </a:lnSpc>
                    <a:spcBef>
                      <a:spcPct val="0"/>
                    </a:spcBef>
                    <a:buFontTx/>
                    <a:buNone/>
                  </a:pPr>
                  <a:r>
                    <a:rPr lang="en-US" sz="1600" b="1">
                      <a:latin typeface="Arial" panose="020B0604020202020204" pitchFamily="34" charset="0"/>
                    </a:rPr>
                    <a:t>Compromisso</a:t>
                  </a:r>
                </a:p>
              </p:txBody>
            </p:sp>
          </p:grpSp>
        </p:grpSp>
        <p:sp>
          <p:nvSpPr>
            <p:cNvPr id="24" name="Rectangle 74"/>
            <p:cNvSpPr>
              <a:spLocks noChangeArrowheads="1"/>
            </p:cNvSpPr>
            <p:nvPr/>
          </p:nvSpPr>
          <p:spPr bwMode="auto">
            <a:xfrm>
              <a:off x="2154634" y="5121275"/>
              <a:ext cx="814388" cy="3333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1600" b="1">
                  <a:latin typeface="Arial" panose="020B0604020202020204" pitchFamily="34" charset="0"/>
                </a:rPr>
                <a:t>(Baixa)</a:t>
              </a:r>
            </a:p>
          </p:txBody>
        </p:sp>
        <p:grpSp>
          <p:nvGrpSpPr>
            <p:cNvPr id="25" name="Group 76"/>
            <p:cNvGrpSpPr>
              <a:grpSpLocks/>
            </p:cNvGrpSpPr>
            <p:nvPr/>
          </p:nvGrpSpPr>
          <p:grpSpPr bwMode="auto">
            <a:xfrm>
              <a:off x="3297634" y="2835275"/>
              <a:ext cx="3352800" cy="3048000"/>
              <a:chOff x="4032" y="1689"/>
              <a:chExt cx="2290" cy="2178"/>
            </a:xfrm>
          </p:grpSpPr>
          <p:sp>
            <p:nvSpPr>
              <p:cNvPr id="27" name="Line 77"/>
              <p:cNvSpPr>
                <a:spLocks noChangeShapeType="1"/>
              </p:cNvSpPr>
              <p:nvPr/>
            </p:nvSpPr>
            <p:spPr bwMode="auto">
              <a:xfrm>
                <a:off x="4245" y="1689"/>
                <a:ext cx="0" cy="217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
            <p:nvSpPr>
              <p:cNvPr id="28" name="Line 78"/>
              <p:cNvSpPr>
                <a:spLocks noChangeShapeType="1"/>
              </p:cNvSpPr>
              <p:nvPr/>
            </p:nvSpPr>
            <p:spPr bwMode="auto">
              <a:xfrm>
                <a:off x="4526" y="1689"/>
                <a:ext cx="0" cy="217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
            <p:nvSpPr>
              <p:cNvPr id="29" name="Line 79"/>
              <p:cNvSpPr>
                <a:spLocks noChangeShapeType="1"/>
              </p:cNvSpPr>
              <p:nvPr/>
            </p:nvSpPr>
            <p:spPr bwMode="auto">
              <a:xfrm>
                <a:off x="4784" y="1689"/>
                <a:ext cx="0" cy="217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
            <p:nvSpPr>
              <p:cNvPr id="30" name="Line 80"/>
              <p:cNvSpPr>
                <a:spLocks noChangeShapeType="1"/>
              </p:cNvSpPr>
              <p:nvPr/>
            </p:nvSpPr>
            <p:spPr bwMode="auto">
              <a:xfrm>
                <a:off x="5042" y="1689"/>
                <a:ext cx="0" cy="217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
            <p:nvSpPr>
              <p:cNvPr id="31" name="Line 81"/>
              <p:cNvSpPr>
                <a:spLocks noChangeShapeType="1"/>
              </p:cNvSpPr>
              <p:nvPr/>
            </p:nvSpPr>
            <p:spPr bwMode="auto">
              <a:xfrm>
                <a:off x="5299" y="1689"/>
                <a:ext cx="0" cy="217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
            <p:nvSpPr>
              <p:cNvPr id="32" name="Line 82"/>
              <p:cNvSpPr>
                <a:spLocks noChangeShapeType="1"/>
              </p:cNvSpPr>
              <p:nvPr/>
            </p:nvSpPr>
            <p:spPr bwMode="auto">
              <a:xfrm>
                <a:off x="5557" y="1689"/>
                <a:ext cx="0" cy="217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
            <p:nvSpPr>
              <p:cNvPr id="33" name="Line 83"/>
              <p:cNvSpPr>
                <a:spLocks noChangeShapeType="1"/>
              </p:cNvSpPr>
              <p:nvPr/>
            </p:nvSpPr>
            <p:spPr bwMode="auto">
              <a:xfrm>
                <a:off x="5815" y="1689"/>
                <a:ext cx="0" cy="217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
            <p:nvSpPr>
              <p:cNvPr id="34" name="Line 84"/>
              <p:cNvSpPr>
                <a:spLocks noChangeShapeType="1"/>
              </p:cNvSpPr>
              <p:nvPr/>
            </p:nvSpPr>
            <p:spPr bwMode="auto">
              <a:xfrm>
                <a:off x="6073" y="1689"/>
                <a:ext cx="0" cy="217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grpSp>
            <p:nvGrpSpPr>
              <p:cNvPr id="35" name="Group 85"/>
              <p:cNvGrpSpPr>
                <a:grpSpLocks/>
              </p:cNvGrpSpPr>
              <p:nvPr/>
            </p:nvGrpSpPr>
            <p:grpSpPr bwMode="auto">
              <a:xfrm>
                <a:off x="4032" y="1920"/>
                <a:ext cx="2290" cy="1664"/>
                <a:chOff x="1797" y="1568"/>
                <a:chExt cx="2269" cy="1664"/>
              </a:xfrm>
            </p:grpSpPr>
            <p:sp>
              <p:nvSpPr>
                <p:cNvPr id="36" name="Line 86"/>
                <p:cNvSpPr>
                  <a:spLocks noChangeShapeType="1"/>
                </p:cNvSpPr>
                <p:nvPr/>
              </p:nvSpPr>
              <p:spPr bwMode="auto">
                <a:xfrm>
                  <a:off x="1797" y="3232"/>
                  <a:ext cx="226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
              <p:nvSpPr>
                <p:cNvPr id="37" name="Line 87"/>
                <p:cNvSpPr>
                  <a:spLocks noChangeShapeType="1"/>
                </p:cNvSpPr>
                <p:nvPr/>
              </p:nvSpPr>
              <p:spPr bwMode="auto">
                <a:xfrm>
                  <a:off x="1797" y="2980"/>
                  <a:ext cx="226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
              <p:nvSpPr>
                <p:cNvPr id="38" name="Line 88"/>
                <p:cNvSpPr>
                  <a:spLocks noChangeShapeType="1"/>
                </p:cNvSpPr>
                <p:nvPr/>
              </p:nvSpPr>
              <p:spPr bwMode="auto">
                <a:xfrm>
                  <a:off x="1797" y="2731"/>
                  <a:ext cx="226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
              <p:nvSpPr>
                <p:cNvPr id="39" name="Line 89"/>
                <p:cNvSpPr>
                  <a:spLocks noChangeShapeType="1"/>
                </p:cNvSpPr>
                <p:nvPr/>
              </p:nvSpPr>
              <p:spPr bwMode="auto">
                <a:xfrm>
                  <a:off x="1797" y="2489"/>
                  <a:ext cx="226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
              <p:nvSpPr>
                <p:cNvPr id="40" name="Line 90"/>
                <p:cNvSpPr>
                  <a:spLocks noChangeShapeType="1"/>
                </p:cNvSpPr>
                <p:nvPr/>
              </p:nvSpPr>
              <p:spPr bwMode="auto">
                <a:xfrm>
                  <a:off x="1797" y="2251"/>
                  <a:ext cx="226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
              <p:nvSpPr>
                <p:cNvPr id="41" name="Line 91"/>
                <p:cNvSpPr>
                  <a:spLocks noChangeShapeType="1"/>
                </p:cNvSpPr>
                <p:nvPr/>
              </p:nvSpPr>
              <p:spPr bwMode="auto">
                <a:xfrm>
                  <a:off x="1797" y="2023"/>
                  <a:ext cx="226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
              <p:nvSpPr>
                <p:cNvPr id="42" name="Line 92"/>
                <p:cNvSpPr>
                  <a:spLocks noChangeShapeType="1"/>
                </p:cNvSpPr>
                <p:nvPr/>
              </p:nvSpPr>
              <p:spPr bwMode="auto">
                <a:xfrm>
                  <a:off x="1797" y="1796"/>
                  <a:ext cx="226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
              <p:nvSpPr>
                <p:cNvPr id="43" name="Line 93"/>
                <p:cNvSpPr>
                  <a:spLocks noChangeShapeType="1"/>
                </p:cNvSpPr>
                <p:nvPr/>
              </p:nvSpPr>
              <p:spPr bwMode="auto">
                <a:xfrm>
                  <a:off x="1797" y="1568"/>
                  <a:ext cx="226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grpSp>
        </p:grpSp>
      </p:grpSp>
    </p:spTree>
    <p:extLst>
      <p:ext uri="{BB962C8B-B14F-4D97-AF65-F5344CB8AC3E}">
        <p14:creationId xmlns:p14="http://schemas.microsoft.com/office/powerpoint/2010/main" val="3683403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685800" y="12192"/>
            <a:ext cx="7772400" cy="1143000"/>
          </a:xfrm>
        </p:spPr>
        <p:txBody>
          <a:bodyPr>
            <a:normAutofit fontScale="90000"/>
          </a:bodyPr>
          <a:lstStyle/>
          <a:p>
            <a:pPr algn="ctr"/>
            <a:r>
              <a:rPr lang="en-US" dirty="0" err="1" smtClean="0"/>
              <a:t>Figura</a:t>
            </a:r>
            <a:r>
              <a:rPr lang="en-US" sz="3600" dirty="0" smtClean="0"/>
              <a:t> 17-2</a:t>
            </a:r>
            <a:r>
              <a:rPr lang="en-US" dirty="0"/>
              <a:t/>
            </a:r>
            <a:br>
              <a:rPr lang="en-US" dirty="0"/>
            </a:br>
            <a:r>
              <a:rPr lang="en-US" dirty="0" err="1" smtClean="0"/>
              <a:t>teorias</a:t>
            </a:r>
            <a:r>
              <a:rPr lang="en-US" dirty="0" smtClean="0"/>
              <a:t> </a:t>
            </a:r>
            <a:r>
              <a:rPr lang="en-US" dirty="0" err="1" smtClean="0"/>
              <a:t>comportamentais</a:t>
            </a:r>
            <a:r>
              <a:rPr lang="en-US" sz="3600" dirty="0" smtClean="0"/>
              <a:t> </a:t>
            </a:r>
            <a:endParaRPr lang="en-US" sz="3600" dirty="0" smtClean="0">
              <a:latin typeface="Calibri" pitchFamily="34" charset="0"/>
            </a:endParaRPr>
          </a:p>
        </p:txBody>
      </p:sp>
      <p:sp>
        <p:nvSpPr>
          <p:cNvPr id="6" name="Footer Placeholder 5"/>
          <p:cNvSpPr>
            <a:spLocks noGrp="1"/>
          </p:cNvSpPr>
          <p:nvPr>
            <p:ph type="ftr" sz="quarter" idx="11"/>
          </p:nvPr>
        </p:nvSpPr>
        <p:spPr>
          <a:xfrm>
            <a:off x="228600" y="6416675"/>
            <a:ext cx="3810000" cy="365125"/>
          </a:xfrm>
        </p:spPr>
        <p:txBody>
          <a:bodyPr/>
          <a:lstStyle/>
          <a:p>
            <a:r>
              <a:rPr lang="en-US" dirty="0" smtClean="0"/>
              <a:t>Copyright © 2016 Pearson Education, Inc.</a:t>
            </a:r>
            <a:endParaRPr lang="en-US" dirty="0"/>
          </a:p>
        </p:txBody>
      </p:sp>
      <p:sp>
        <p:nvSpPr>
          <p:cNvPr id="54274"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3200"/>
          </a:p>
        </p:txBody>
      </p:sp>
      <p:pic>
        <p:nvPicPr>
          <p:cNvPr id="2050" name="Picture 2"/>
          <p:cNvPicPr>
            <a:picLocks noGrp="1" noChangeAspect="1" noChangeArrowheads="1"/>
          </p:cNvPicPr>
          <p:nvPr>
            <p:ph idx="1"/>
          </p:nvPr>
        </p:nvPicPr>
        <p:blipFill>
          <a:blip r:embed="rId3" cstate="print"/>
          <a:srcRect/>
          <a:stretch>
            <a:fillRect/>
          </a:stretch>
        </p:blipFill>
        <p:spPr bwMode="auto">
          <a:xfrm>
            <a:off x="457200" y="1093081"/>
            <a:ext cx="8279435" cy="5395587"/>
          </a:xfrm>
          <a:prstGeom prst="rect">
            <a:avLst/>
          </a:prstGeom>
          <a:noFill/>
          <a:ln w="9525">
            <a:noFill/>
            <a:miter lim="800000"/>
            <a:headEnd/>
            <a:tailEnd/>
          </a:ln>
        </p:spPr>
      </p:pic>
      <p:sp>
        <p:nvSpPr>
          <p:cNvPr id="11" name="TextBox 10"/>
          <p:cNvSpPr txBox="1"/>
          <p:nvPr/>
        </p:nvSpPr>
        <p:spPr>
          <a:xfrm>
            <a:off x="8229600" y="6488668"/>
            <a:ext cx="794331" cy="261610"/>
          </a:xfrm>
          <a:prstGeom prst="rect">
            <a:avLst/>
          </a:prstGeom>
          <a:noFill/>
        </p:spPr>
        <p:txBody>
          <a:bodyPr wrap="square" rtlCol="0">
            <a:spAutoFit/>
          </a:bodyPr>
          <a:lstStyle/>
          <a:p>
            <a:r>
              <a:rPr lang="en-US" sz="1100" dirty="0" smtClean="0"/>
              <a:t>17 - 12</a:t>
            </a:r>
            <a:endParaRPr lang="en-US" sz="11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normAutofit fontScale="90000"/>
          </a:bodyPr>
          <a:lstStyle/>
          <a:p>
            <a:pPr algn="ctr"/>
            <a:r>
              <a:rPr lang="en-US" dirty="0" err="1" smtClean="0"/>
              <a:t>Teorias</a:t>
            </a:r>
            <a:r>
              <a:rPr lang="en-US" dirty="0" smtClean="0"/>
              <a:t> </a:t>
            </a:r>
            <a:r>
              <a:rPr lang="en-US" dirty="0" err="1" smtClean="0"/>
              <a:t>contingenciais</a:t>
            </a:r>
            <a:r>
              <a:rPr lang="en-US" dirty="0" smtClean="0"/>
              <a:t> da </a:t>
            </a:r>
            <a:r>
              <a:rPr lang="en-US" dirty="0" err="1" smtClean="0"/>
              <a:t>liderança</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6" name="TextBox 5"/>
          <p:cNvSpPr txBox="1"/>
          <p:nvPr/>
        </p:nvSpPr>
        <p:spPr>
          <a:xfrm>
            <a:off x="8153400" y="6611779"/>
            <a:ext cx="718131" cy="261610"/>
          </a:xfrm>
          <a:prstGeom prst="rect">
            <a:avLst/>
          </a:prstGeom>
          <a:noFill/>
        </p:spPr>
        <p:txBody>
          <a:bodyPr wrap="square" rtlCol="0">
            <a:spAutoFit/>
          </a:bodyPr>
          <a:lstStyle/>
          <a:p>
            <a:r>
              <a:rPr lang="en-US" sz="1100" dirty="0" smtClean="0"/>
              <a:t>17 - 13</a:t>
            </a:r>
            <a:endParaRPr lang="en-US" sz="1100" dirty="0"/>
          </a:p>
        </p:txBody>
      </p:sp>
      <p:sp>
        <p:nvSpPr>
          <p:cNvPr id="7" name="Rectangle 3"/>
          <p:cNvSpPr txBox="1">
            <a:spLocks/>
          </p:cNvSpPr>
          <p:nvPr/>
        </p:nvSpPr>
        <p:spPr bwMode="auto">
          <a:xfrm>
            <a:off x="533399" y="2514600"/>
            <a:ext cx="7848601" cy="3773976"/>
          </a:xfrm>
          <a:prstGeom prst="rect">
            <a:avLst/>
          </a:prstGeom>
          <a:noFill/>
          <a:ln w="9525">
            <a:noFill/>
            <a:miter lim="800000"/>
            <a:headEnd/>
            <a:tailEnd/>
          </a:ln>
        </p:spPr>
        <p:txBody>
          <a:bodyPr/>
          <a:lstStyle/>
          <a:p>
            <a:pPr marL="342900" indent="-342900" algn="just" eaLnBrk="0" hangingPunct="0">
              <a:spcBef>
                <a:spcPct val="20000"/>
              </a:spcBef>
              <a:buFont typeface="Arial" panose="020B0604020202020204" pitchFamily="34" charset="0"/>
              <a:buChar char="•"/>
            </a:pPr>
            <a:r>
              <a:rPr lang="pt-PT" sz="2400" b="1" dirty="0" smtClean="0"/>
              <a:t>Modelo contingencial de </a:t>
            </a:r>
            <a:r>
              <a:rPr lang="pt-PT" sz="2400" b="1" dirty="0" err="1" smtClean="0"/>
              <a:t>Fiedler</a:t>
            </a:r>
            <a:endParaRPr lang="pt-PT" sz="2400" b="1" dirty="0" smtClean="0"/>
          </a:p>
          <a:p>
            <a:pPr marL="342900" indent="-342900" algn="just" eaLnBrk="0" hangingPunct="0">
              <a:spcBef>
                <a:spcPct val="20000"/>
              </a:spcBef>
              <a:buFont typeface="Arial" panose="020B0604020202020204" pitchFamily="34" charset="0"/>
              <a:buChar char="•"/>
            </a:pPr>
            <a:r>
              <a:rPr lang="pt-PT" sz="2400" b="1" dirty="0" smtClean="0"/>
              <a:t>Teoria da liderança situacional de </a:t>
            </a:r>
            <a:r>
              <a:rPr lang="pt-PT" sz="2400" b="1" dirty="0" err="1" smtClean="0"/>
              <a:t>Hersey</a:t>
            </a:r>
            <a:r>
              <a:rPr lang="pt-PT" sz="2400" b="1" dirty="0" smtClean="0"/>
              <a:t> e Blanchard</a:t>
            </a:r>
          </a:p>
          <a:p>
            <a:pPr marL="342900" indent="-342900" algn="just" eaLnBrk="0" hangingPunct="0">
              <a:spcBef>
                <a:spcPct val="20000"/>
              </a:spcBef>
              <a:buFont typeface="Arial" panose="020B0604020202020204" pitchFamily="34" charset="0"/>
              <a:buChar char="•"/>
            </a:pPr>
            <a:r>
              <a:rPr lang="pt-PT" sz="2400" b="1" dirty="0" smtClean="0"/>
              <a:t>Teoria da meta-caminho (</a:t>
            </a:r>
            <a:r>
              <a:rPr lang="pt-PT" sz="2400" b="1" dirty="0" err="1" smtClean="0"/>
              <a:t>path-goal</a:t>
            </a:r>
            <a:r>
              <a:rPr lang="pt-PT" sz="2400" b="1" dirty="0" smtClean="0"/>
              <a:t> </a:t>
            </a:r>
            <a:r>
              <a:rPr lang="pt-PT" sz="2400" b="1" dirty="0" err="1" smtClean="0"/>
              <a:t>model</a:t>
            </a:r>
            <a:r>
              <a:rPr lang="pt-PT" sz="2400" b="1" dirty="0" smtClean="0"/>
              <a:t>)</a:t>
            </a:r>
            <a:endParaRPr lang="pt-PT" sz="2400" b="1" dirty="0" smtClean="0"/>
          </a:p>
          <a:p>
            <a:pPr marL="171450" indent="-171450" algn="just" eaLnBrk="0" hangingPunct="0">
              <a:spcBef>
                <a:spcPct val="20000"/>
              </a:spcBef>
              <a:buFont typeface="Arial" panose="020B0604020202020204" pitchFamily="34" charset="0"/>
              <a:buChar char="•"/>
            </a:pPr>
            <a:endParaRPr lang="pt-PT" sz="800" b="1" dirty="0" smtClean="0"/>
          </a:p>
        </p:txBody>
      </p:sp>
    </p:spTree>
    <p:extLst>
      <p:ext uri="{BB962C8B-B14F-4D97-AF65-F5344CB8AC3E}">
        <p14:creationId xmlns:p14="http://schemas.microsoft.com/office/powerpoint/2010/main" val="14022019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normAutofit fontScale="90000"/>
          </a:bodyPr>
          <a:lstStyle/>
          <a:p>
            <a:pPr algn="ctr"/>
            <a:r>
              <a:rPr lang="en-US" dirty="0" err="1" smtClean="0"/>
              <a:t>Teorias</a:t>
            </a:r>
            <a:r>
              <a:rPr lang="en-US" dirty="0" smtClean="0"/>
              <a:t> </a:t>
            </a:r>
            <a:r>
              <a:rPr lang="en-US" dirty="0" err="1" smtClean="0"/>
              <a:t>contingenciais</a:t>
            </a:r>
            <a:r>
              <a:rPr lang="en-US" dirty="0" smtClean="0"/>
              <a:t> da </a:t>
            </a:r>
            <a:r>
              <a:rPr lang="en-US" dirty="0" err="1" smtClean="0"/>
              <a:t>liderança</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6" name="TextBox 5"/>
          <p:cNvSpPr txBox="1"/>
          <p:nvPr/>
        </p:nvSpPr>
        <p:spPr>
          <a:xfrm>
            <a:off x="8153400" y="6611779"/>
            <a:ext cx="718131" cy="261610"/>
          </a:xfrm>
          <a:prstGeom prst="rect">
            <a:avLst/>
          </a:prstGeom>
          <a:noFill/>
        </p:spPr>
        <p:txBody>
          <a:bodyPr wrap="square" rtlCol="0">
            <a:spAutoFit/>
          </a:bodyPr>
          <a:lstStyle/>
          <a:p>
            <a:r>
              <a:rPr lang="en-US" sz="1100" dirty="0" smtClean="0"/>
              <a:t>17 - 13</a:t>
            </a:r>
            <a:endParaRPr lang="en-US" sz="1100" dirty="0"/>
          </a:p>
        </p:txBody>
      </p:sp>
      <p:sp>
        <p:nvSpPr>
          <p:cNvPr id="7" name="Rectangle 3"/>
          <p:cNvSpPr txBox="1">
            <a:spLocks/>
          </p:cNvSpPr>
          <p:nvPr/>
        </p:nvSpPr>
        <p:spPr bwMode="auto">
          <a:xfrm>
            <a:off x="533399" y="2514600"/>
            <a:ext cx="7848601" cy="3773976"/>
          </a:xfrm>
          <a:prstGeom prst="rect">
            <a:avLst/>
          </a:prstGeom>
          <a:noFill/>
          <a:ln w="9525">
            <a:noFill/>
            <a:miter lim="800000"/>
            <a:headEnd/>
            <a:tailEnd/>
          </a:ln>
        </p:spPr>
        <p:txBody>
          <a:bodyPr/>
          <a:lstStyle/>
          <a:p>
            <a:pPr algn="just" eaLnBrk="0" hangingPunct="0">
              <a:spcBef>
                <a:spcPct val="20000"/>
              </a:spcBef>
            </a:pPr>
            <a:r>
              <a:rPr lang="pt-PT" sz="2400" b="1" dirty="0" smtClean="0"/>
              <a:t>Modelo contingencial de </a:t>
            </a:r>
            <a:r>
              <a:rPr lang="pt-PT" sz="2400" b="1" dirty="0" err="1" smtClean="0"/>
              <a:t>Fiedler</a:t>
            </a:r>
            <a:endParaRPr lang="pt-PT" sz="2400" b="1" dirty="0" smtClean="0"/>
          </a:p>
          <a:p>
            <a:pPr algn="just" eaLnBrk="0" hangingPunct="0">
              <a:spcBef>
                <a:spcPct val="20000"/>
              </a:spcBef>
            </a:pPr>
            <a:endParaRPr lang="pt-PT" sz="800" b="1" dirty="0" smtClean="0"/>
          </a:p>
          <a:p>
            <a:pPr algn="just" eaLnBrk="0" hangingPunct="0">
              <a:spcBef>
                <a:spcPct val="20000"/>
              </a:spcBef>
            </a:pPr>
            <a:r>
              <a:rPr lang="pt-PT" sz="2400" dirty="0"/>
              <a:t>T</a:t>
            </a:r>
            <a:r>
              <a:rPr lang="pt-PT" sz="2400" dirty="0" smtClean="0"/>
              <a:t>eoria de liderança que propõe que o desempenho do grupo </a:t>
            </a:r>
            <a:r>
              <a:rPr lang="pt-PT" sz="2400" u="sng" dirty="0" smtClean="0"/>
              <a:t>depende do alinhamento do estilo</a:t>
            </a:r>
            <a:r>
              <a:rPr lang="pt-PT" sz="2400" dirty="0" smtClean="0"/>
              <a:t> do líder </a:t>
            </a:r>
            <a:r>
              <a:rPr lang="pt-PT" sz="2400" u="sng" dirty="0" smtClean="0"/>
              <a:t>com a situação</a:t>
            </a:r>
            <a:r>
              <a:rPr lang="pt-PT" sz="2400" dirty="0" smtClean="0"/>
              <a:t> em causa.</a:t>
            </a:r>
            <a:endParaRPr lang="pt-PT" sz="2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normAutofit/>
          </a:bodyPr>
          <a:lstStyle/>
          <a:p>
            <a:pPr algn="ctr"/>
            <a:r>
              <a:rPr lang="en-US" sz="3200" b="1" dirty="0" err="1" smtClean="0"/>
              <a:t>Modelo</a:t>
            </a:r>
            <a:r>
              <a:rPr lang="en-US" sz="3200" b="1" dirty="0" smtClean="0"/>
              <a:t> de Fiedler </a:t>
            </a:r>
            <a:r>
              <a:rPr lang="en-US" sz="2000" dirty="0" smtClean="0"/>
              <a:t>(cont.)</a:t>
            </a:r>
            <a:endParaRPr lang="en-US" sz="2000" dirty="0" smtClean="0">
              <a:latin typeface="Calibri" pitchFamily="34" charset="0"/>
            </a:endParaRPr>
          </a:p>
        </p:txBody>
      </p:sp>
      <p:sp>
        <p:nvSpPr>
          <p:cNvPr id="4" name="Footer Placeholder 3"/>
          <p:cNvSpPr>
            <a:spLocks noGrp="1"/>
          </p:cNvSpPr>
          <p:nvPr>
            <p:ph type="ftr" sz="quarter" idx="11"/>
          </p:nvPr>
        </p:nvSpPr>
        <p:spPr>
          <a:xfrm>
            <a:off x="228600" y="6416675"/>
            <a:ext cx="3886200" cy="365125"/>
          </a:xfrm>
        </p:spPr>
        <p:txBody>
          <a:bodyPr/>
          <a:lstStyle/>
          <a:p>
            <a:r>
              <a:rPr lang="en-US" dirty="0" smtClean="0"/>
              <a:t>Copyright © 2016 Pearson Education, Inc.</a:t>
            </a:r>
            <a:endParaRPr lang="en-US" dirty="0"/>
          </a:p>
        </p:txBody>
      </p:sp>
      <p:sp>
        <p:nvSpPr>
          <p:cNvPr id="6" name="TextBox 5"/>
          <p:cNvSpPr txBox="1"/>
          <p:nvPr/>
        </p:nvSpPr>
        <p:spPr>
          <a:xfrm>
            <a:off x="8273469" y="6611779"/>
            <a:ext cx="870531" cy="261610"/>
          </a:xfrm>
          <a:prstGeom prst="rect">
            <a:avLst/>
          </a:prstGeom>
          <a:noFill/>
        </p:spPr>
        <p:txBody>
          <a:bodyPr wrap="square" rtlCol="0">
            <a:spAutoFit/>
          </a:bodyPr>
          <a:lstStyle/>
          <a:p>
            <a:r>
              <a:rPr lang="en-US" sz="1100" dirty="0" smtClean="0"/>
              <a:t>17 - 14</a:t>
            </a:r>
            <a:endParaRPr lang="en-US" sz="1100" dirty="0"/>
          </a:p>
        </p:txBody>
      </p:sp>
      <p:sp>
        <p:nvSpPr>
          <p:cNvPr id="7" name="Rectangle 3"/>
          <p:cNvSpPr txBox="1">
            <a:spLocks/>
          </p:cNvSpPr>
          <p:nvPr/>
        </p:nvSpPr>
        <p:spPr bwMode="auto">
          <a:xfrm>
            <a:off x="457200" y="2590800"/>
            <a:ext cx="8229600" cy="35353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err="1" smtClean="0"/>
              <a:t>Least-preferred</a:t>
            </a:r>
            <a:r>
              <a:rPr lang="pt-PT" sz="2400" b="1" dirty="0" smtClean="0"/>
              <a:t> </a:t>
            </a:r>
            <a:r>
              <a:rPr lang="pt-PT" sz="2400" b="1" dirty="0" err="1" smtClean="0"/>
              <a:t>coworker</a:t>
            </a:r>
            <a:r>
              <a:rPr lang="pt-PT" sz="2400" b="1" dirty="0" smtClean="0"/>
              <a:t> (LPC) </a:t>
            </a:r>
            <a:r>
              <a:rPr lang="pt-PT" sz="2400" b="1" dirty="0" err="1" smtClean="0"/>
              <a:t>questionnaire</a:t>
            </a:r>
            <a:r>
              <a:rPr lang="pt-PT" sz="2400" b="1" dirty="0" smtClean="0"/>
              <a:t>  -  </a:t>
            </a:r>
            <a:r>
              <a:rPr lang="pt-PT" sz="2400" dirty="0" smtClean="0"/>
              <a:t>Questionário sobre o colega de que menos se gosta </a:t>
            </a:r>
            <a:endParaRPr lang="pt-PT" sz="2400" dirty="0"/>
          </a:p>
          <a:p>
            <a:pPr algn="just" eaLnBrk="0" hangingPunct="0">
              <a:spcBef>
                <a:spcPct val="20000"/>
              </a:spcBef>
            </a:pPr>
            <a:endParaRPr lang="pt-PT" sz="800" b="1" dirty="0" smtClean="0"/>
          </a:p>
          <a:p>
            <a:pPr marL="365125" algn="just" eaLnBrk="0" hangingPunct="0">
              <a:spcBef>
                <a:spcPct val="20000"/>
              </a:spcBef>
            </a:pPr>
            <a:r>
              <a:rPr lang="pt-PT" sz="2400" dirty="0" smtClean="0"/>
              <a:t>Questionário que mede se o líder é orientado para a tarefa ou para as pessoas.</a:t>
            </a:r>
          </a:p>
          <a:p>
            <a:pPr marL="342900" indent="-342900" eaLnBrk="0" hangingPunct="0">
              <a:spcBef>
                <a:spcPct val="20000"/>
              </a:spcBef>
              <a:buFont typeface="Arial" charset="0"/>
              <a:buChar char="•"/>
            </a:pP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416675"/>
            <a:ext cx="3886200" cy="365125"/>
          </a:xfrm>
        </p:spPr>
        <p:txBody>
          <a:bodyPr/>
          <a:lstStyle/>
          <a:p>
            <a:r>
              <a:rPr lang="en-US" dirty="0" smtClean="0"/>
              <a:t>Copyright © 2016 Pearson Education, Inc.</a:t>
            </a:r>
            <a:endParaRPr lang="en-US" dirty="0"/>
          </a:p>
        </p:txBody>
      </p:sp>
      <p:sp>
        <p:nvSpPr>
          <p:cNvPr id="6" name="TextBox 5"/>
          <p:cNvSpPr txBox="1"/>
          <p:nvPr/>
        </p:nvSpPr>
        <p:spPr>
          <a:xfrm>
            <a:off x="8153400" y="6477000"/>
            <a:ext cx="870531" cy="261610"/>
          </a:xfrm>
          <a:prstGeom prst="rect">
            <a:avLst/>
          </a:prstGeom>
          <a:noFill/>
        </p:spPr>
        <p:txBody>
          <a:bodyPr wrap="square" rtlCol="0">
            <a:spAutoFit/>
          </a:bodyPr>
          <a:lstStyle/>
          <a:p>
            <a:r>
              <a:rPr lang="en-US" sz="1100" dirty="0" smtClean="0"/>
              <a:t>17 - 15</a:t>
            </a:r>
            <a:endParaRPr lang="en-US" sz="1100" dirty="0"/>
          </a:p>
        </p:txBody>
      </p:sp>
      <p:sp>
        <p:nvSpPr>
          <p:cNvPr id="7" name="Rectangle 2"/>
          <p:cNvSpPr>
            <a:spLocks noGrp="1" noChangeArrowheads="1"/>
          </p:cNvSpPr>
          <p:nvPr>
            <p:ph type="title"/>
          </p:nvPr>
        </p:nvSpPr>
        <p:spPr>
          <a:xfrm>
            <a:off x="685800" y="30480"/>
            <a:ext cx="7772400" cy="1143000"/>
          </a:xfrm>
        </p:spPr>
        <p:txBody>
          <a:bodyPr>
            <a:normAutofit/>
          </a:bodyPr>
          <a:lstStyle/>
          <a:p>
            <a:pPr algn="ctr"/>
            <a:r>
              <a:rPr lang="en-US" sz="3200" b="1" dirty="0" err="1" smtClean="0"/>
              <a:t>Modelo</a:t>
            </a:r>
            <a:r>
              <a:rPr lang="en-US" sz="3200" b="1" dirty="0" smtClean="0"/>
              <a:t> de Fiedler </a:t>
            </a:r>
            <a:r>
              <a:rPr lang="en-US" sz="2000" dirty="0" smtClean="0"/>
              <a:t>(cont.)</a:t>
            </a:r>
            <a:endParaRPr lang="en-US" sz="2000" dirty="0" smtClean="0">
              <a:latin typeface="Calibri" pitchFamily="34" charset="0"/>
            </a:endParaRPr>
          </a:p>
        </p:txBody>
      </p:sp>
      <p:sp>
        <p:nvSpPr>
          <p:cNvPr id="9" name="Rectangle 3"/>
          <p:cNvSpPr txBox="1">
            <a:spLocks/>
          </p:cNvSpPr>
          <p:nvPr/>
        </p:nvSpPr>
        <p:spPr bwMode="auto">
          <a:xfrm>
            <a:off x="457200" y="1524000"/>
            <a:ext cx="8229600" cy="4602163"/>
          </a:xfrm>
          <a:prstGeom prst="rect">
            <a:avLst/>
          </a:prstGeom>
          <a:noFill/>
          <a:ln w="9525">
            <a:noFill/>
            <a:miter lim="800000"/>
            <a:headEnd/>
            <a:tailEnd/>
          </a:ln>
        </p:spPr>
        <p:txBody>
          <a:bodyPr/>
          <a:lstStyle/>
          <a:p>
            <a:pPr algn="just" eaLnBrk="0" hangingPunct="0">
              <a:spcBef>
                <a:spcPct val="20000"/>
              </a:spcBef>
            </a:pPr>
            <a:r>
              <a:rPr lang="pt-PT" sz="2400" b="1" dirty="0" smtClean="0"/>
              <a:t>Dimensões/</a:t>
            </a:r>
            <a:r>
              <a:rPr lang="pt-PT" sz="2400" b="1" dirty="0" err="1" smtClean="0"/>
              <a:t>fatores</a:t>
            </a:r>
            <a:r>
              <a:rPr lang="pt-PT" sz="2400" b="1" dirty="0" smtClean="0"/>
              <a:t> </a:t>
            </a:r>
            <a:r>
              <a:rPr lang="pt-PT" sz="2400" b="1" dirty="0" err="1" smtClean="0"/>
              <a:t>contingênciais</a:t>
            </a:r>
            <a:r>
              <a:rPr lang="pt-PT" sz="2400" b="1" dirty="0" smtClean="0"/>
              <a:t>:</a:t>
            </a:r>
          </a:p>
          <a:p>
            <a:pPr algn="just" eaLnBrk="0" hangingPunct="0">
              <a:spcBef>
                <a:spcPct val="20000"/>
              </a:spcBef>
            </a:pPr>
            <a:endParaRPr lang="pt-PT" sz="800" b="1" dirty="0" smtClean="0"/>
          </a:p>
          <a:p>
            <a:pPr marL="342900" indent="-342900" algn="just" eaLnBrk="0" hangingPunct="0">
              <a:spcBef>
                <a:spcPct val="20000"/>
              </a:spcBef>
              <a:buFont typeface="Arial" charset="0"/>
              <a:buChar char="•"/>
            </a:pPr>
            <a:r>
              <a:rPr lang="pt-PT" sz="2400" b="1" dirty="0" smtClean="0"/>
              <a:t>Relação entre o líder e os membros do grupo</a:t>
            </a:r>
            <a:r>
              <a:rPr lang="pt-PT" sz="2400" dirty="0" smtClean="0"/>
              <a:t>: grau de confiança e respeito que os empregados têm pelo líder.</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Estruturação da tarefa</a:t>
            </a:r>
            <a:r>
              <a:rPr lang="pt-PT" sz="2400" dirty="0" smtClean="0"/>
              <a:t>: grau em que as tarefas estão formalizadas e estruturadas.</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Posição de poder</a:t>
            </a:r>
            <a:r>
              <a:rPr lang="pt-PT" sz="2400" dirty="0" smtClean="0"/>
              <a:t>: grau de influência que o líder tem sobre atividades como a admissão, despedimento, ações de disciplina, promoções e aumentos salariais.</a:t>
            </a:r>
            <a:endParaRPr lang="pt-PT"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err="1" smtClean="0">
                <a:latin typeface="Arial" pitchFamily="34" charset="0"/>
                <a:cs typeface="Arial" pitchFamily="34" charset="0"/>
              </a:rPr>
              <a:t>Objetivos</a:t>
            </a:r>
            <a:endParaRPr lang="en-US" dirty="0">
              <a:latin typeface="Arial" pitchFamily="34" charset="0"/>
              <a:cs typeface="Arial" pitchFamily="34" charset="0"/>
            </a:endParaRPr>
          </a:p>
        </p:txBody>
      </p:sp>
      <p:sp>
        <p:nvSpPr>
          <p:cNvPr id="30721" name="Content Placeholder 1"/>
          <p:cNvSpPr>
            <a:spLocks noGrp="1"/>
          </p:cNvSpPr>
          <p:nvPr>
            <p:ph idx="1"/>
          </p:nvPr>
        </p:nvSpPr>
        <p:spPr>
          <a:xfrm>
            <a:off x="685800" y="1600200"/>
            <a:ext cx="7772400" cy="4724399"/>
          </a:xfrm>
        </p:spPr>
        <p:txBody>
          <a:bodyPr>
            <a:noAutofit/>
          </a:bodyPr>
          <a:lstStyle/>
          <a:p>
            <a:pPr marL="571500" indent="-571500" algn="just">
              <a:buFont typeface="+mj-lt"/>
              <a:buAutoNum type="arabicPeriod"/>
            </a:pPr>
            <a:r>
              <a:rPr lang="pt-PT" sz="2400" b="1" dirty="0"/>
              <a:t>Definir </a:t>
            </a:r>
            <a:r>
              <a:rPr lang="pt-PT" sz="2400" dirty="0"/>
              <a:t>o que é um líder e o que é </a:t>
            </a:r>
            <a:r>
              <a:rPr lang="pt-PT" sz="2400" dirty="0" smtClean="0"/>
              <a:t>a </a:t>
            </a:r>
            <a:r>
              <a:rPr lang="pt-PT" sz="2400" dirty="0"/>
              <a:t>liderança</a:t>
            </a:r>
            <a:r>
              <a:rPr lang="pt-PT" sz="2400" dirty="0" smtClean="0"/>
              <a:t>.</a:t>
            </a:r>
          </a:p>
          <a:p>
            <a:pPr marL="571500" indent="-571500" algn="just">
              <a:buFont typeface="+mj-lt"/>
              <a:buAutoNum type="arabicPeriod"/>
            </a:pPr>
            <a:endParaRPr lang="pt-PT" sz="800" dirty="0"/>
          </a:p>
          <a:p>
            <a:pPr marL="571500" indent="-571500" algn="just">
              <a:buFont typeface="+mj-lt"/>
              <a:buAutoNum type="arabicPeriod"/>
            </a:pPr>
            <a:r>
              <a:rPr lang="pt-PT" sz="2400" b="1" dirty="0"/>
              <a:t>Comparar </a:t>
            </a:r>
            <a:r>
              <a:rPr lang="pt-PT" sz="2400" dirty="0"/>
              <a:t>e contrastar as teorias iniciais sobre liderança</a:t>
            </a:r>
            <a:r>
              <a:rPr lang="pt-PT" sz="2400" dirty="0" smtClean="0"/>
              <a:t>.</a:t>
            </a:r>
          </a:p>
          <a:p>
            <a:pPr marL="571500" indent="-571500" algn="just">
              <a:buFont typeface="+mj-lt"/>
              <a:buAutoNum type="arabicPeriod"/>
            </a:pPr>
            <a:endParaRPr lang="pt-PT" sz="800" dirty="0"/>
          </a:p>
          <a:p>
            <a:pPr marL="571500" indent="-571500" algn="just">
              <a:buFont typeface="+mj-lt"/>
              <a:buAutoNum type="arabicPeriod"/>
            </a:pPr>
            <a:r>
              <a:rPr lang="pt-PT" sz="2400" b="1" dirty="0"/>
              <a:t>Descrever </a:t>
            </a:r>
            <a:r>
              <a:rPr lang="pt-PT" sz="2400" dirty="0"/>
              <a:t>as três principais teorias contingenciais sobre liderança</a:t>
            </a:r>
            <a:r>
              <a:rPr lang="pt-PT" sz="2400" dirty="0" smtClean="0"/>
              <a:t>.</a:t>
            </a:r>
          </a:p>
          <a:p>
            <a:pPr marL="571500" indent="-571500" algn="just">
              <a:buFont typeface="+mj-lt"/>
              <a:buAutoNum type="arabicPeriod"/>
            </a:pPr>
            <a:endParaRPr lang="pt-PT" sz="800" dirty="0"/>
          </a:p>
          <a:p>
            <a:pPr marL="571500" indent="-571500" algn="just">
              <a:buFont typeface="+mj-lt"/>
              <a:buAutoNum type="arabicPeriod"/>
            </a:pPr>
            <a:r>
              <a:rPr lang="pt-PT" sz="2400" b="1" dirty="0"/>
              <a:t>Descrever </a:t>
            </a:r>
            <a:r>
              <a:rPr lang="pt-PT" sz="2400" dirty="0"/>
              <a:t>perspetivas atuais sobre a liderança</a:t>
            </a:r>
            <a:r>
              <a:rPr lang="pt-PT" sz="2400" dirty="0" smtClean="0"/>
              <a:t>.</a:t>
            </a:r>
          </a:p>
          <a:p>
            <a:pPr marL="571500" indent="-571500" algn="just">
              <a:buFont typeface="+mj-lt"/>
              <a:buAutoNum type="arabicPeriod"/>
            </a:pPr>
            <a:endParaRPr lang="pt-PT" sz="800" dirty="0"/>
          </a:p>
          <a:p>
            <a:pPr marL="571500" indent="-571500" algn="just">
              <a:buFont typeface="+mj-lt"/>
              <a:buAutoNum type="arabicPeriod"/>
            </a:pPr>
            <a:r>
              <a:rPr lang="pt-PT" sz="2400" b="1" dirty="0"/>
              <a:t>Discutir </a:t>
            </a:r>
            <a:r>
              <a:rPr lang="pt-PT" sz="2400" dirty="0"/>
              <a:t>tópicos atuais que afetam a </a:t>
            </a:r>
            <a:r>
              <a:rPr lang="pt-PT" sz="2400" dirty="0" smtClean="0"/>
              <a:t>liderança.</a:t>
            </a:r>
            <a:endParaRPr lang="pt-PT" sz="2400" dirty="0">
              <a:cs typeface="Arial" charset="0"/>
            </a:endParaRPr>
          </a:p>
        </p:txBody>
      </p:sp>
      <p:sp>
        <p:nvSpPr>
          <p:cNvPr id="4" name="TextBox 3"/>
          <p:cNvSpPr txBox="1"/>
          <p:nvPr/>
        </p:nvSpPr>
        <p:spPr>
          <a:xfrm>
            <a:off x="8502069" y="6611779"/>
            <a:ext cx="641931" cy="261610"/>
          </a:xfrm>
          <a:prstGeom prst="rect">
            <a:avLst/>
          </a:prstGeom>
          <a:noFill/>
        </p:spPr>
        <p:txBody>
          <a:bodyPr wrap="square" rtlCol="0">
            <a:spAutoFit/>
          </a:bodyPr>
          <a:lstStyle/>
          <a:p>
            <a:r>
              <a:rPr lang="en-US" sz="1100" dirty="0" smtClean="0"/>
              <a:t>17 - 2</a:t>
            </a:r>
            <a:endParaRPr lang="en-US" sz="1100" dirty="0"/>
          </a:p>
        </p:txBody>
      </p:sp>
      <p:sp>
        <p:nvSpPr>
          <p:cNvPr id="6" name="Footer Placeholder 5"/>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685800" y="152400"/>
            <a:ext cx="7772400" cy="1143000"/>
          </a:xfrm>
        </p:spPr>
        <p:txBody>
          <a:bodyPr>
            <a:normAutofit fontScale="90000"/>
          </a:bodyPr>
          <a:lstStyle/>
          <a:p>
            <a:pPr algn="ctr"/>
            <a:r>
              <a:rPr lang="en-US" dirty="0" err="1" smtClean="0"/>
              <a:t>figura</a:t>
            </a:r>
            <a:r>
              <a:rPr lang="en-US" sz="3600" dirty="0" smtClean="0"/>
              <a:t> 17-3</a:t>
            </a:r>
            <a:br>
              <a:rPr lang="en-US" sz="3600" dirty="0" smtClean="0"/>
            </a:br>
            <a:r>
              <a:rPr lang="en-US" sz="3600" b="1" dirty="0" err="1" smtClean="0"/>
              <a:t>modelo</a:t>
            </a:r>
            <a:r>
              <a:rPr lang="en-US" sz="3600" b="1" dirty="0" smtClean="0"/>
              <a:t> </a:t>
            </a:r>
            <a:r>
              <a:rPr lang="en-US" b="1" dirty="0" smtClean="0"/>
              <a:t>d</a:t>
            </a:r>
            <a:r>
              <a:rPr lang="en-US" sz="3600" b="1" dirty="0" smtClean="0"/>
              <a:t>e Fiedler</a:t>
            </a:r>
            <a:endParaRPr lang="en-US" sz="3600" b="1" dirty="0" smtClean="0">
              <a:latin typeface="Calibri" pitchFamily="34" charset="0"/>
            </a:endParaRPr>
          </a:p>
        </p:txBody>
      </p:sp>
      <p:sp>
        <p:nvSpPr>
          <p:cNvPr id="5" name="Footer Placeholder 4"/>
          <p:cNvSpPr>
            <a:spLocks noGrp="1"/>
          </p:cNvSpPr>
          <p:nvPr>
            <p:ph type="ftr" sz="quarter" idx="11"/>
          </p:nvPr>
        </p:nvSpPr>
        <p:spPr>
          <a:xfrm>
            <a:off x="228600" y="6416675"/>
            <a:ext cx="3886200" cy="365125"/>
          </a:xfrm>
        </p:spPr>
        <p:txBody>
          <a:bodyPr/>
          <a:lstStyle/>
          <a:p>
            <a:r>
              <a:rPr lang="en-US" dirty="0" smtClean="0"/>
              <a:t>Copyright © 2016 Pearson Education, Inc.</a:t>
            </a:r>
            <a:endParaRPr lang="en-US" dirty="0"/>
          </a:p>
        </p:txBody>
      </p:sp>
      <p:sp>
        <p:nvSpPr>
          <p:cNvPr id="7" name="TextBox 6"/>
          <p:cNvSpPr txBox="1"/>
          <p:nvPr/>
        </p:nvSpPr>
        <p:spPr>
          <a:xfrm>
            <a:off x="8382000" y="6488668"/>
            <a:ext cx="762000" cy="261610"/>
          </a:xfrm>
          <a:prstGeom prst="rect">
            <a:avLst/>
          </a:prstGeom>
          <a:noFill/>
        </p:spPr>
        <p:txBody>
          <a:bodyPr wrap="square" rtlCol="0">
            <a:spAutoFit/>
          </a:bodyPr>
          <a:lstStyle/>
          <a:p>
            <a:r>
              <a:rPr lang="en-US" sz="1100" dirty="0" smtClean="0"/>
              <a:t>17 - 16</a:t>
            </a:r>
            <a:endParaRPr lang="en-US" sz="1100" dirty="0"/>
          </a:p>
        </p:txBody>
      </p:sp>
      <p:pic>
        <p:nvPicPr>
          <p:cNvPr id="2" name="Picture 1"/>
          <p:cNvPicPr>
            <a:picLocks noChangeAspect="1"/>
          </p:cNvPicPr>
          <p:nvPr/>
        </p:nvPicPr>
        <p:blipFill>
          <a:blip r:embed="rId3"/>
          <a:stretch>
            <a:fillRect/>
          </a:stretch>
        </p:blipFill>
        <p:spPr>
          <a:xfrm>
            <a:off x="-3048" y="2225040"/>
            <a:ext cx="9144000" cy="3982207"/>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normAutofit fontScale="90000"/>
          </a:bodyPr>
          <a:lstStyle/>
          <a:p>
            <a:pPr algn="ctr"/>
            <a:r>
              <a:rPr lang="en-US" dirty="0" err="1" smtClean="0"/>
              <a:t>Teoria</a:t>
            </a:r>
            <a:r>
              <a:rPr lang="en-US" dirty="0" smtClean="0"/>
              <a:t> da </a:t>
            </a:r>
            <a:r>
              <a:rPr lang="en-US" dirty="0" err="1" smtClean="0"/>
              <a:t>liderança</a:t>
            </a:r>
            <a:r>
              <a:rPr lang="en-US" dirty="0" smtClean="0"/>
              <a:t> </a:t>
            </a:r>
            <a:r>
              <a:rPr lang="en-US" dirty="0" err="1" smtClean="0"/>
              <a:t>situacional</a:t>
            </a:r>
            <a:r>
              <a:rPr lang="en-US" dirty="0" smtClean="0"/>
              <a:t> </a:t>
            </a:r>
            <a:r>
              <a:rPr lang="en-US" b="1" dirty="0" smtClean="0"/>
              <a:t>Hersey </a:t>
            </a:r>
            <a:r>
              <a:rPr lang="en-US" sz="3600" b="1" dirty="0" smtClean="0"/>
              <a:t>and Blanchard</a:t>
            </a:r>
            <a:endParaRPr lang="en-US" sz="3600" b="1" dirty="0" smtClean="0">
              <a:latin typeface="Calibri" pitchFamily="34" charset="0"/>
            </a:endParaRPr>
          </a:p>
        </p:txBody>
      </p:sp>
      <p:sp>
        <p:nvSpPr>
          <p:cNvPr id="4" name="Footer Placeholder 3"/>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6" name="TextBox 5"/>
          <p:cNvSpPr txBox="1"/>
          <p:nvPr/>
        </p:nvSpPr>
        <p:spPr>
          <a:xfrm>
            <a:off x="8382000" y="6488668"/>
            <a:ext cx="762000" cy="261610"/>
          </a:xfrm>
          <a:prstGeom prst="rect">
            <a:avLst/>
          </a:prstGeom>
          <a:noFill/>
        </p:spPr>
        <p:txBody>
          <a:bodyPr wrap="square" rtlCol="0">
            <a:spAutoFit/>
          </a:bodyPr>
          <a:lstStyle/>
          <a:p>
            <a:r>
              <a:rPr lang="en-US" sz="1100" dirty="0" smtClean="0"/>
              <a:t>17 - 17</a:t>
            </a:r>
            <a:endParaRPr lang="en-US" sz="1100" dirty="0"/>
          </a:p>
        </p:txBody>
      </p:sp>
      <p:sp>
        <p:nvSpPr>
          <p:cNvPr id="7" name="Rectangle 3"/>
          <p:cNvSpPr txBox="1">
            <a:spLocks/>
          </p:cNvSpPr>
          <p:nvPr/>
        </p:nvSpPr>
        <p:spPr bwMode="auto">
          <a:xfrm>
            <a:off x="457200" y="2438400"/>
            <a:ext cx="8229600" cy="3687763"/>
          </a:xfrm>
          <a:prstGeom prst="rect">
            <a:avLst/>
          </a:prstGeom>
          <a:noFill/>
          <a:ln w="9525">
            <a:noFill/>
            <a:miter lim="800000"/>
            <a:headEnd/>
            <a:tailEnd/>
          </a:ln>
        </p:spPr>
        <p:txBody>
          <a:bodyPr/>
          <a:lstStyle/>
          <a:p>
            <a:pPr algn="just" eaLnBrk="0" hangingPunct="0">
              <a:spcBef>
                <a:spcPct val="20000"/>
              </a:spcBef>
            </a:pPr>
            <a:r>
              <a:rPr lang="pt-PT" sz="2400" b="1" dirty="0" err="1" smtClean="0"/>
              <a:t>Situational</a:t>
            </a:r>
            <a:r>
              <a:rPr lang="pt-PT" sz="2400" b="1" dirty="0" smtClean="0"/>
              <a:t> </a:t>
            </a:r>
            <a:r>
              <a:rPr lang="pt-PT" sz="2400" b="1" dirty="0" err="1" smtClean="0"/>
              <a:t>leadership</a:t>
            </a:r>
            <a:r>
              <a:rPr lang="pt-PT" sz="2400" b="1" dirty="0" smtClean="0"/>
              <a:t> </a:t>
            </a:r>
            <a:r>
              <a:rPr lang="pt-PT" sz="2400" b="1" dirty="0" err="1" smtClean="0"/>
              <a:t>theory</a:t>
            </a:r>
            <a:r>
              <a:rPr lang="pt-PT" sz="2400" b="1" dirty="0" smtClean="0"/>
              <a:t> (SLT)</a:t>
            </a:r>
          </a:p>
          <a:p>
            <a:pPr algn="just" eaLnBrk="0" hangingPunct="0">
              <a:spcBef>
                <a:spcPct val="20000"/>
              </a:spcBef>
            </a:pPr>
            <a:endParaRPr lang="pt-PT" sz="800" b="1" dirty="0"/>
          </a:p>
          <a:p>
            <a:pPr algn="just" eaLnBrk="0" hangingPunct="0">
              <a:spcBef>
                <a:spcPct val="20000"/>
              </a:spcBef>
            </a:pPr>
            <a:r>
              <a:rPr lang="pt-PT" sz="2400" dirty="0" smtClean="0"/>
              <a:t>Teoria contingencial que se focaliza na maturidade dos subordinados.</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35000"/>
              </a:spcBef>
              <a:buFont typeface="Arial" charset="0"/>
              <a:buChar char="•"/>
            </a:pPr>
            <a:r>
              <a:rPr lang="pt-PT" sz="2400" b="1" dirty="0" smtClean="0"/>
              <a:t>Maturidade (</a:t>
            </a:r>
            <a:r>
              <a:rPr lang="pt-PT" sz="2400" b="1" dirty="0" err="1" smtClean="0"/>
              <a:t>Readiness</a:t>
            </a:r>
            <a:r>
              <a:rPr lang="pt-PT" sz="2400" b="1" dirty="0" smtClean="0"/>
              <a:t>):</a:t>
            </a:r>
            <a:r>
              <a:rPr lang="pt-PT" sz="2400" dirty="0" smtClean="0"/>
              <a:t> grau em que os subordinados têm capacidade (“sabem”) e motivação (“querem”) para realizar uma tarefa.</a:t>
            </a:r>
            <a:endParaRPr lang="pt-PT"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Copyright © 2016 Pearson Education, Inc.</a:t>
            </a:r>
            <a:endParaRPr lang="en-US"/>
          </a:p>
        </p:txBody>
      </p:sp>
      <p:sp>
        <p:nvSpPr>
          <p:cNvPr id="5" name="Rectangle 4"/>
          <p:cNvSpPr>
            <a:spLocks noChangeArrowheads="1"/>
          </p:cNvSpPr>
          <p:nvPr/>
        </p:nvSpPr>
        <p:spPr bwMode="auto">
          <a:xfrm>
            <a:off x="2840038" y="1625600"/>
            <a:ext cx="3714750" cy="3055937"/>
          </a:xfrm>
          <a:prstGeom prst="rect">
            <a:avLst/>
          </a:prstGeom>
          <a:gradFill rotWithShape="0">
            <a:gsLst>
              <a:gs pos="0">
                <a:srgbClr val="FFCC00"/>
              </a:gs>
              <a:gs pos="100000">
                <a:srgbClr val="3399FF"/>
              </a:gs>
            </a:gsLst>
            <a:lin ang="189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PT" sz="1800">
              <a:latin typeface="Arial" panose="020B0604020202020204" pitchFamily="34" charset="0"/>
            </a:endParaRPr>
          </a:p>
        </p:txBody>
      </p:sp>
      <p:sp>
        <p:nvSpPr>
          <p:cNvPr id="6" name="Text Box 5"/>
          <p:cNvSpPr txBox="1">
            <a:spLocks noChangeArrowheads="1"/>
          </p:cNvSpPr>
          <p:nvPr/>
        </p:nvSpPr>
        <p:spPr bwMode="auto">
          <a:xfrm>
            <a:off x="3748088" y="4859337"/>
            <a:ext cx="1828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sz="1800" b="1">
                <a:latin typeface="Arial" panose="020B0604020202020204" pitchFamily="34" charset="0"/>
              </a:rPr>
              <a:t>Task behaviors</a:t>
            </a:r>
          </a:p>
          <a:p>
            <a:pPr algn="ctr">
              <a:spcBef>
                <a:spcPct val="0"/>
              </a:spcBef>
              <a:buFontTx/>
              <a:buNone/>
            </a:pPr>
            <a:r>
              <a:rPr lang="en-US" sz="1800" b="1">
                <a:latin typeface="Arial" panose="020B0604020202020204" pitchFamily="34" charset="0"/>
              </a:rPr>
              <a:t>(direct behavior)</a:t>
            </a:r>
          </a:p>
        </p:txBody>
      </p:sp>
      <p:sp>
        <p:nvSpPr>
          <p:cNvPr id="7" name="Text Box 6"/>
          <p:cNvSpPr txBox="1">
            <a:spLocks noChangeArrowheads="1"/>
          </p:cNvSpPr>
          <p:nvPr/>
        </p:nvSpPr>
        <p:spPr bwMode="auto">
          <a:xfrm rot="16200000">
            <a:off x="390525" y="2795587"/>
            <a:ext cx="3060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sz="1800" b="1">
                <a:latin typeface="Arial" panose="020B0604020202020204" pitchFamily="34" charset="0"/>
              </a:rPr>
              <a:t>Relationship behavior</a:t>
            </a:r>
          </a:p>
          <a:p>
            <a:pPr algn="ctr">
              <a:spcBef>
                <a:spcPct val="0"/>
              </a:spcBef>
              <a:buFontTx/>
              <a:buNone/>
            </a:pPr>
            <a:r>
              <a:rPr lang="en-US" sz="1800" b="1">
                <a:latin typeface="Arial" panose="020B0604020202020204" pitchFamily="34" charset="0"/>
              </a:rPr>
              <a:t>(amount of support required)</a:t>
            </a:r>
          </a:p>
        </p:txBody>
      </p:sp>
      <p:sp>
        <p:nvSpPr>
          <p:cNvPr id="8" name="Text Box 7"/>
          <p:cNvSpPr txBox="1">
            <a:spLocks noChangeArrowheads="1"/>
          </p:cNvSpPr>
          <p:nvPr/>
        </p:nvSpPr>
        <p:spPr bwMode="auto">
          <a:xfrm>
            <a:off x="2184400" y="4348162"/>
            <a:ext cx="576263" cy="346075"/>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1600" b="1">
                <a:latin typeface="Arial" panose="020B0604020202020204" pitchFamily="34" charset="0"/>
              </a:rPr>
              <a:t>Low</a:t>
            </a:r>
            <a:endParaRPr lang="en-US" sz="2200">
              <a:latin typeface="Arial" panose="020B0604020202020204" pitchFamily="34" charset="0"/>
            </a:endParaRPr>
          </a:p>
        </p:txBody>
      </p:sp>
      <p:sp>
        <p:nvSpPr>
          <p:cNvPr id="9" name="Text Box 8"/>
          <p:cNvSpPr txBox="1">
            <a:spLocks noChangeArrowheads="1"/>
          </p:cNvSpPr>
          <p:nvPr/>
        </p:nvSpPr>
        <p:spPr bwMode="auto">
          <a:xfrm>
            <a:off x="2840038" y="4714875"/>
            <a:ext cx="576262" cy="346075"/>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1600" b="1">
                <a:latin typeface="Arial" panose="020B0604020202020204" pitchFamily="34" charset="0"/>
              </a:rPr>
              <a:t>Low</a:t>
            </a:r>
            <a:endParaRPr lang="en-US" sz="2200">
              <a:latin typeface="Arial" panose="020B0604020202020204" pitchFamily="34" charset="0"/>
            </a:endParaRPr>
          </a:p>
        </p:txBody>
      </p:sp>
      <p:sp>
        <p:nvSpPr>
          <p:cNvPr id="10" name="Text Box 9"/>
          <p:cNvSpPr txBox="1">
            <a:spLocks noChangeArrowheads="1"/>
          </p:cNvSpPr>
          <p:nvPr/>
        </p:nvSpPr>
        <p:spPr bwMode="auto">
          <a:xfrm>
            <a:off x="2184400" y="1585912"/>
            <a:ext cx="623888" cy="346075"/>
          </a:xfrm>
          <a:prstGeom prst="rect">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1600" b="1">
                <a:latin typeface="Arial" panose="020B0604020202020204" pitchFamily="34" charset="0"/>
              </a:rPr>
              <a:t>High</a:t>
            </a:r>
          </a:p>
        </p:txBody>
      </p:sp>
      <p:sp>
        <p:nvSpPr>
          <p:cNvPr id="11" name="Text Box 10"/>
          <p:cNvSpPr txBox="1">
            <a:spLocks noChangeArrowheads="1"/>
          </p:cNvSpPr>
          <p:nvPr/>
        </p:nvSpPr>
        <p:spPr bwMode="auto">
          <a:xfrm>
            <a:off x="5972175" y="4714875"/>
            <a:ext cx="623888" cy="346075"/>
          </a:xfrm>
          <a:prstGeom prst="rect">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1600" b="1">
                <a:latin typeface="Arial" panose="020B0604020202020204" pitchFamily="34" charset="0"/>
              </a:rPr>
              <a:t>High</a:t>
            </a:r>
          </a:p>
        </p:txBody>
      </p:sp>
      <p:grpSp>
        <p:nvGrpSpPr>
          <p:cNvPr id="12" name="Group 11"/>
          <p:cNvGrpSpPr>
            <a:grpSpLocks/>
          </p:cNvGrpSpPr>
          <p:nvPr/>
        </p:nvGrpSpPr>
        <p:grpSpPr bwMode="auto">
          <a:xfrm>
            <a:off x="3276600" y="2062162"/>
            <a:ext cx="2768600" cy="2546350"/>
            <a:chOff x="1248" y="1296"/>
            <a:chExt cx="2688" cy="1519"/>
          </a:xfrm>
        </p:grpSpPr>
        <p:sp>
          <p:nvSpPr>
            <p:cNvPr id="13" name="Arc 12"/>
            <p:cNvSpPr>
              <a:spLocks/>
            </p:cNvSpPr>
            <p:nvPr/>
          </p:nvSpPr>
          <p:spPr bwMode="auto">
            <a:xfrm>
              <a:off x="2592" y="1297"/>
              <a:ext cx="1344" cy="1518"/>
            </a:xfrm>
            <a:custGeom>
              <a:avLst/>
              <a:gdLst>
                <a:gd name="T0" fmla="*/ 0 w 21600"/>
                <a:gd name="T1" fmla="*/ 0 h 22775"/>
                <a:gd name="T2" fmla="*/ 5 w 21600"/>
                <a:gd name="T3" fmla="*/ 7 h 22775"/>
                <a:gd name="T4" fmla="*/ 0 w 21600"/>
                <a:gd name="T5" fmla="*/ 6 h 22775"/>
                <a:gd name="T6" fmla="*/ 0 60000 65536"/>
                <a:gd name="T7" fmla="*/ 0 60000 65536"/>
                <a:gd name="T8" fmla="*/ 0 60000 65536"/>
              </a:gdLst>
              <a:ahLst/>
              <a:cxnLst>
                <a:cxn ang="T6">
                  <a:pos x="T0" y="T1"/>
                </a:cxn>
                <a:cxn ang="T7">
                  <a:pos x="T2" y="T3"/>
                </a:cxn>
                <a:cxn ang="T8">
                  <a:pos x="T4" y="T5"/>
                </a:cxn>
              </a:cxnLst>
              <a:rect l="0" t="0" r="r" b="b"/>
              <a:pathLst>
                <a:path w="21600" h="22775" fill="none" extrusionOk="0">
                  <a:moveTo>
                    <a:pt x="-1" y="0"/>
                  </a:moveTo>
                  <a:cubicBezTo>
                    <a:pt x="11929" y="0"/>
                    <a:pt x="21600" y="9670"/>
                    <a:pt x="21600" y="21600"/>
                  </a:cubicBezTo>
                  <a:cubicBezTo>
                    <a:pt x="21600" y="21991"/>
                    <a:pt x="21589" y="22383"/>
                    <a:pt x="21568" y="22775"/>
                  </a:cubicBezTo>
                </a:path>
                <a:path w="21600" h="22775" stroke="0" extrusionOk="0">
                  <a:moveTo>
                    <a:pt x="-1" y="0"/>
                  </a:moveTo>
                  <a:cubicBezTo>
                    <a:pt x="11929" y="0"/>
                    <a:pt x="21600" y="9670"/>
                    <a:pt x="21600" y="21600"/>
                  </a:cubicBezTo>
                  <a:cubicBezTo>
                    <a:pt x="21600" y="21991"/>
                    <a:pt x="21589" y="22383"/>
                    <a:pt x="21568" y="22775"/>
                  </a:cubicBezTo>
                  <a:lnTo>
                    <a:pt x="0" y="21600"/>
                  </a:lnTo>
                  <a:lnTo>
                    <a:pt x="-1" y="0"/>
                  </a:lnTo>
                  <a:close/>
                </a:path>
              </a:pathLst>
            </a:custGeom>
            <a:noFill/>
            <a:ln w="762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PT"/>
            </a:p>
          </p:txBody>
        </p:sp>
        <p:sp>
          <p:nvSpPr>
            <p:cNvPr id="14" name="Arc 13"/>
            <p:cNvSpPr>
              <a:spLocks/>
            </p:cNvSpPr>
            <p:nvPr/>
          </p:nvSpPr>
          <p:spPr bwMode="auto">
            <a:xfrm flipH="1">
              <a:off x="1248" y="1296"/>
              <a:ext cx="1344" cy="1518"/>
            </a:xfrm>
            <a:custGeom>
              <a:avLst/>
              <a:gdLst>
                <a:gd name="T0" fmla="*/ 0 w 21600"/>
                <a:gd name="T1" fmla="*/ 0 h 22775"/>
                <a:gd name="T2" fmla="*/ 5 w 21600"/>
                <a:gd name="T3" fmla="*/ 7 h 22775"/>
                <a:gd name="T4" fmla="*/ 0 w 21600"/>
                <a:gd name="T5" fmla="*/ 6 h 22775"/>
                <a:gd name="T6" fmla="*/ 0 60000 65536"/>
                <a:gd name="T7" fmla="*/ 0 60000 65536"/>
                <a:gd name="T8" fmla="*/ 0 60000 65536"/>
              </a:gdLst>
              <a:ahLst/>
              <a:cxnLst>
                <a:cxn ang="T6">
                  <a:pos x="T0" y="T1"/>
                </a:cxn>
                <a:cxn ang="T7">
                  <a:pos x="T2" y="T3"/>
                </a:cxn>
                <a:cxn ang="T8">
                  <a:pos x="T4" y="T5"/>
                </a:cxn>
              </a:cxnLst>
              <a:rect l="0" t="0" r="r" b="b"/>
              <a:pathLst>
                <a:path w="21600" h="22775" fill="none" extrusionOk="0">
                  <a:moveTo>
                    <a:pt x="-1" y="0"/>
                  </a:moveTo>
                  <a:cubicBezTo>
                    <a:pt x="11929" y="0"/>
                    <a:pt x="21600" y="9670"/>
                    <a:pt x="21600" y="21600"/>
                  </a:cubicBezTo>
                  <a:cubicBezTo>
                    <a:pt x="21600" y="21991"/>
                    <a:pt x="21589" y="22383"/>
                    <a:pt x="21568" y="22775"/>
                  </a:cubicBezTo>
                </a:path>
                <a:path w="21600" h="22775" stroke="0" extrusionOk="0">
                  <a:moveTo>
                    <a:pt x="-1" y="0"/>
                  </a:moveTo>
                  <a:cubicBezTo>
                    <a:pt x="11929" y="0"/>
                    <a:pt x="21600" y="9670"/>
                    <a:pt x="21600" y="21600"/>
                  </a:cubicBezTo>
                  <a:cubicBezTo>
                    <a:pt x="21600" y="21991"/>
                    <a:pt x="21589" y="22383"/>
                    <a:pt x="21568" y="22775"/>
                  </a:cubicBezTo>
                  <a:lnTo>
                    <a:pt x="0" y="21600"/>
                  </a:lnTo>
                  <a:lnTo>
                    <a:pt x="-1" y="0"/>
                  </a:lnTo>
                  <a:close/>
                </a:path>
              </a:pathLst>
            </a:custGeom>
            <a:noFill/>
            <a:ln w="762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PT"/>
            </a:p>
          </p:txBody>
        </p:sp>
      </p:grpSp>
      <p:sp>
        <p:nvSpPr>
          <p:cNvPr id="15" name="Line 14"/>
          <p:cNvSpPr>
            <a:spLocks noChangeShapeType="1"/>
          </p:cNvSpPr>
          <p:nvPr/>
        </p:nvSpPr>
        <p:spPr bwMode="auto">
          <a:xfrm>
            <a:off x="4660900" y="1625600"/>
            <a:ext cx="0" cy="3055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PT"/>
          </a:p>
        </p:txBody>
      </p:sp>
      <p:sp>
        <p:nvSpPr>
          <p:cNvPr id="16" name="Line 15"/>
          <p:cNvSpPr>
            <a:spLocks noChangeShapeType="1"/>
          </p:cNvSpPr>
          <p:nvPr/>
        </p:nvSpPr>
        <p:spPr bwMode="auto">
          <a:xfrm>
            <a:off x="3422650" y="4859337"/>
            <a:ext cx="254952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PT"/>
          </a:p>
        </p:txBody>
      </p:sp>
      <p:sp>
        <p:nvSpPr>
          <p:cNvPr id="17" name="Line 16"/>
          <p:cNvSpPr>
            <a:spLocks noChangeShapeType="1"/>
          </p:cNvSpPr>
          <p:nvPr/>
        </p:nvSpPr>
        <p:spPr bwMode="auto">
          <a:xfrm>
            <a:off x="2476500" y="1949450"/>
            <a:ext cx="0" cy="24003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PT"/>
          </a:p>
        </p:txBody>
      </p:sp>
      <p:sp>
        <p:nvSpPr>
          <p:cNvPr id="18" name="Line 17"/>
          <p:cNvSpPr>
            <a:spLocks noChangeShapeType="1"/>
          </p:cNvSpPr>
          <p:nvPr/>
        </p:nvSpPr>
        <p:spPr bwMode="auto">
          <a:xfrm>
            <a:off x="2840038" y="3154362"/>
            <a:ext cx="3714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PT"/>
          </a:p>
        </p:txBody>
      </p:sp>
      <p:sp>
        <p:nvSpPr>
          <p:cNvPr id="19" name="Text Box 18"/>
          <p:cNvSpPr txBox="1">
            <a:spLocks noChangeArrowheads="1"/>
          </p:cNvSpPr>
          <p:nvPr/>
        </p:nvSpPr>
        <p:spPr bwMode="auto">
          <a:xfrm>
            <a:off x="2895600" y="1676400"/>
            <a:ext cx="1466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1800" b="1">
                <a:latin typeface="Arial" panose="020B0604020202020204" pitchFamily="34" charset="0"/>
              </a:rPr>
              <a:t>Participating</a:t>
            </a:r>
          </a:p>
        </p:txBody>
      </p:sp>
      <p:sp>
        <p:nvSpPr>
          <p:cNvPr id="20" name="Text Box 19"/>
          <p:cNvSpPr txBox="1">
            <a:spLocks noChangeArrowheads="1"/>
          </p:cNvSpPr>
          <p:nvPr/>
        </p:nvSpPr>
        <p:spPr bwMode="auto">
          <a:xfrm>
            <a:off x="3349625" y="3956050"/>
            <a:ext cx="1225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1800" b="1" dirty="0">
                <a:latin typeface="Arial" panose="020B0604020202020204" pitchFamily="34" charset="0"/>
              </a:rPr>
              <a:t>Delegating</a:t>
            </a:r>
          </a:p>
        </p:txBody>
      </p:sp>
      <p:sp>
        <p:nvSpPr>
          <p:cNvPr id="21" name="Text Box 20"/>
          <p:cNvSpPr txBox="1">
            <a:spLocks noChangeArrowheads="1"/>
          </p:cNvSpPr>
          <p:nvPr/>
        </p:nvSpPr>
        <p:spPr bwMode="auto">
          <a:xfrm>
            <a:off x="5181600" y="1676400"/>
            <a:ext cx="84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1800" b="1">
                <a:latin typeface="Arial" panose="020B0604020202020204" pitchFamily="34" charset="0"/>
              </a:rPr>
              <a:t>Selling</a:t>
            </a:r>
          </a:p>
        </p:txBody>
      </p:sp>
      <p:sp>
        <p:nvSpPr>
          <p:cNvPr id="22" name="Text Box 21"/>
          <p:cNvSpPr txBox="1">
            <a:spLocks noChangeArrowheads="1"/>
          </p:cNvSpPr>
          <p:nvPr/>
        </p:nvSpPr>
        <p:spPr bwMode="auto">
          <a:xfrm>
            <a:off x="5095875" y="3956050"/>
            <a:ext cx="86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sz="1800" b="1">
                <a:latin typeface="Arial" panose="020B0604020202020204" pitchFamily="34" charset="0"/>
              </a:rPr>
              <a:t>Telling</a:t>
            </a:r>
          </a:p>
        </p:txBody>
      </p:sp>
      <p:sp>
        <p:nvSpPr>
          <p:cNvPr id="23" name="Line 23"/>
          <p:cNvSpPr>
            <a:spLocks noChangeShapeType="1"/>
          </p:cNvSpPr>
          <p:nvPr/>
        </p:nvSpPr>
        <p:spPr bwMode="auto">
          <a:xfrm>
            <a:off x="2819400" y="5929312"/>
            <a:ext cx="3733800" cy="0"/>
          </a:xfrm>
          <a:prstGeom prst="line">
            <a:avLst/>
          </a:prstGeom>
          <a:noFill/>
          <a:ln w="762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PT"/>
          </a:p>
        </p:txBody>
      </p:sp>
      <p:sp>
        <p:nvSpPr>
          <p:cNvPr id="24" name="Text Box 24"/>
          <p:cNvSpPr txBox="1">
            <a:spLocks noChangeArrowheads="1"/>
          </p:cNvSpPr>
          <p:nvPr/>
        </p:nvSpPr>
        <p:spPr bwMode="auto">
          <a:xfrm>
            <a:off x="3276600" y="6005512"/>
            <a:ext cx="267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sz="1800" b="1">
                <a:latin typeface="Arial" panose="020B0604020202020204" pitchFamily="34" charset="0"/>
              </a:rPr>
              <a:t>Maturity of Subordinates</a:t>
            </a:r>
          </a:p>
        </p:txBody>
      </p:sp>
      <p:sp>
        <p:nvSpPr>
          <p:cNvPr id="25" name="Text Box 25"/>
          <p:cNvSpPr txBox="1">
            <a:spLocks noChangeArrowheads="1"/>
          </p:cNvSpPr>
          <p:nvPr/>
        </p:nvSpPr>
        <p:spPr bwMode="auto">
          <a:xfrm>
            <a:off x="6096000" y="5472112"/>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PT" sz="2000" b="1">
                <a:latin typeface="Arial" panose="020B0604020202020204" pitchFamily="34" charset="0"/>
              </a:rPr>
              <a:t>R1</a:t>
            </a:r>
          </a:p>
        </p:txBody>
      </p:sp>
      <p:sp>
        <p:nvSpPr>
          <p:cNvPr id="26" name="Text Box 26"/>
          <p:cNvSpPr txBox="1">
            <a:spLocks noChangeArrowheads="1"/>
          </p:cNvSpPr>
          <p:nvPr/>
        </p:nvSpPr>
        <p:spPr bwMode="auto">
          <a:xfrm>
            <a:off x="6096000" y="3795712"/>
            <a:ext cx="481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PT" sz="2000" b="1">
                <a:latin typeface="Arial" panose="020B0604020202020204" pitchFamily="34" charset="0"/>
              </a:rPr>
              <a:t>S1</a:t>
            </a:r>
          </a:p>
        </p:txBody>
      </p:sp>
      <p:sp>
        <p:nvSpPr>
          <p:cNvPr id="27" name="Text Box 28"/>
          <p:cNvSpPr txBox="1">
            <a:spLocks noChangeArrowheads="1"/>
          </p:cNvSpPr>
          <p:nvPr/>
        </p:nvSpPr>
        <p:spPr bwMode="auto">
          <a:xfrm>
            <a:off x="5334000" y="5472112"/>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PT" sz="2000" b="1">
                <a:latin typeface="Arial" panose="020B0604020202020204" pitchFamily="34" charset="0"/>
              </a:rPr>
              <a:t>R2</a:t>
            </a:r>
          </a:p>
        </p:txBody>
      </p:sp>
      <p:sp>
        <p:nvSpPr>
          <p:cNvPr id="28" name="Text Box 29"/>
          <p:cNvSpPr txBox="1">
            <a:spLocks noChangeArrowheads="1"/>
          </p:cNvSpPr>
          <p:nvPr/>
        </p:nvSpPr>
        <p:spPr bwMode="auto">
          <a:xfrm>
            <a:off x="5334000" y="2043112"/>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PT" sz="2000" b="1">
                <a:latin typeface="Arial" panose="020B0604020202020204" pitchFamily="34" charset="0"/>
              </a:rPr>
              <a:t>S2</a:t>
            </a:r>
          </a:p>
        </p:txBody>
      </p:sp>
      <p:sp>
        <p:nvSpPr>
          <p:cNvPr id="29" name="Text Box 30"/>
          <p:cNvSpPr txBox="1">
            <a:spLocks noChangeArrowheads="1"/>
          </p:cNvSpPr>
          <p:nvPr/>
        </p:nvSpPr>
        <p:spPr bwMode="auto">
          <a:xfrm>
            <a:off x="3733800" y="5472112"/>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PT" sz="2000" b="1">
                <a:latin typeface="Arial" panose="020B0604020202020204" pitchFamily="34" charset="0"/>
              </a:rPr>
              <a:t>R3</a:t>
            </a:r>
          </a:p>
        </p:txBody>
      </p:sp>
      <p:sp>
        <p:nvSpPr>
          <p:cNvPr id="30" name="Text Box 31"/>
          <p:cNvSpPr txBox="1">
            <a:spLocks noChangeArrowheads="1"/>
          </p:cNvSpPr>
          <p:nvPr/>
        </p:nvSpPr>
        <p:spPr bwMode="auto">
          <a:xfrm>
            <a:off x="3543300" y="2043112"/>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PT" sz="2000" b="1">
                <a:latin typeface="Arial" panose="020B0604020202020204" pitchFamily="34" charset="0"/>
              </a:rPr>
              <a:t>S3</a:t>
            </a:r>
          </a:p>
        </p:txBody>
      </p:sp>
      <p:sp>
        <p:nvSpPr>
          <p:cNvPr id="31" name="Text Box 32"/>
          <p:cNvSpPr txBox="1">
            <a:spLocks noChangeArrowheads="1"/>
          </p:cNvSpPr>
          <p:nvPr/>
        </p:nvSpPr>
        <p:spPr bwMode="auto">
          <a:xfrm>
            <a:off x="2819400" y="5472112"/>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PT" sz="2000" b="1">
                <a:latin typeface="Arial" panose="020B0604020202020204" pitchFamily="34" charset="0"/>
              </a:rPr>
              <a:t>R4</a:t>
            </a:r>
          </a:p>
        </p:txBody>
      </p:sp>
      <p:sp>
        <p:nvSpPr>
          <p:cNvPr id="32" name="Text Box 33"/>
          <p:cNvSpPr txBox="1">
            <a:spLocks noChangeArrowheads="1"/>
          </p:cNvSpPr>
          <p:nvPr/>
        </p:nvSpPr>
        <p:spPr bwMode="auto">
          <a:xfrm>
            <a:off x="2781300" y="3779837"/>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PT" sz="2000" b="1">
                <a:latin typeface="Arial" panose="020B0604020202020204" pitchFamily="34" charset="0"/>
              </a:rPr>
              <a:t>S4</a:t>
            </a:r>
          </a:p>
        </p:txBody>
      </p:sp>
      <p:sp>
        <p:nvSpPr>
          <p:cNvPr id="33" name="Rectangle 2"/>
          <p:cNvSpPr>
            <a:spLocks noGrp="1" noChangeArrowheads="1"/>
          </p:cNvSpPr>
          <p:nvPr>
            <p:ph type="title"/>
          </p:nvPr>
        </p:nvSpPr>
        <p:spPr>
          <a:xfrm>
            <a:off x="685800" y="274638"/>
            <a:ext cx="7772400" cy="1143000"/>
          </a:xfrm>
        </p:spPr>
        <p:txBody>
          <a:bodyPr>
            <a:normAutofit fontScale="90000"/>
          </a:bodyPr>
          <a:lstStyle/>
          <a:p>
            <a:pPr algn="ctr"/>
            <a:r>
              <a:rPr lang="en-US" dirty="0" err="1" smtClean="0"/>
              <a:t>Teoria</a:t>
            </a:r>
            <a:r>
              <a:rPr lang="en-US" dirty="0" smtClean="0"/>
              <a:t> da </a:t>
            </a:r>
            <a:r>
              <a:rPr lang="en-US" dirty="0" err="1" smtClean="0"/>
              <a:t>liderança</a:t>
            </a:r>
            <a:r>
              <a:rPr lang="en-US" dirty="0" smtClean="0"/>
              <a:t> </a:t>
            </a:r>
            <a:r>
              <a:rPr lang="en-US" dirty="0" err="1" smtClean="0"/>
              <a:t>situacional</a:t>
            </a:r>
            <a:r>
              <a:rPr lang="en-US" dirty="0" smtClean="0"/>
              <a:t> </a:t>
            </a:r>
            <a:r>
              <a:rPr lang="en-US" sz="2200" b="1" dirty="0" smtClean="0"/>
              <a:t>Hersey and Blanchard</a:t>
            </a:r>
            <a:endParaRPr lang="en-US" sz="2200" b="1" dirty="0" smtClean="0">
              <a:latin typeface="Calibri" pitchFamily="34" charset="0"/>
            </a:endParaRPr>
          </a:p>
        </p:txBody>
      </p:sp>
      <p:sp>
        <p:nvSpPr>
          <p:cNvPr id="2" name="TextBox 1"/>
          <p:cNvSpPr txBox="1"/>
          <p:nvPr/>
        </p:nvSpPr>
        <p:spPr>
          <a:xfrm>
            <a:off x="6336506" y="5842314"/>
            <a:ext cx="726281" cy="584775"/>
          </a:xfrm>
          <a:prstGeom prst="rect">
            <a:avLst/>
          </a:prstGeom>
          <a:noFill/>
        </p:spPr>
        <p:txBody>
          <a:bodyPr wrap="square" rtlCol="0">
            <a:spAutoFit/>
          </a:bodyPr>
          <a:lstStyle/>
          <a:p>
            <a:r>
              <a:rPr lang="pt-PT" sz="3200" b="1" dirty="0" smtClean="0"/>
              <a:t>-</a:t>
            </a:r>
            <a:endParaRPr lang="en-US" sz="3200" b="1" dirty="0"/>
          </a:p>
        </p:txBody>
      </p:sp>
      <p:sp>
        <p:nvSpPr>
          <p:cNvPr id="34" name="TextBox 33"/>
          <p:cNvSpPr txBox="1"/>
          <p:nvPr/>
        </p:nvSpPr>
        <p:spPr>
          <a:xfrm>
            <a:off x="2736247" y="5947089"/>
            <a:ext cx="726281" cy="461665"/>
          </a:xfrm>
          <a:prstGeom prst="rect">
            <a:avLst/>
          </a:prstGeom>
          <a:noFill/>
        </p:spPr>
        <p:txBody>
          <a:bodyPr wrap="square" rtlCol="0">
            <a:spAutoFit/>
          </a:bodyPr>
          <a:lstStyle/>
          <a:p>
            <a:r>
              <a:rPr lang="pt-PT" sz="2400" b="1" dirty="0"/>
              <a:t>+</a:t>
            </a:r>
            <a:endParaRPr lang="en-US" sz="2400" b="1" dirty="0"/>
          </a:p>
        </p:txBody>
      </p:sp>
    </p:spTree>
    <p:extLst>
      <p:ext uri="{BB962C8B-B14F-4D97-AF65-F5344CB8AC3E}">
        <p14:creationId xmlns:p14="http://schemas.microsoft.com/office/powerpoint/2010/main" val="3161723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685800" y="30480"/>
            <a:ext cx="7772400" cy="1143000"/>
          </a:xfrm>
        </p:spPr>
        <p:txBody>
          <a:bodyPr>
            <a:normAutofit/>
          </a:bodyPr>
          <a:lstStyle/>
          <a:p>
            <a:pPr algn="ctr"/>
            <a:r>
              <a:rPr lang="en-US" dirty="0" err="1" smtClean="0">
                <a:cs typeface="Arial" charset="0"/>
              </a:rPr>
              <a:t>Estilos</a:t>
            </a:r>
            <a:r>
              <a:rPr lang="en-US" dirty="0" smtClean="0">
                <a:cs typeface="Arial" charset="0"/>
              </a:rPr>
              <a:t> de </a:t>
            </a:r>
            <a:r>
              <a:rPr lang="en-US" dirty="0" err="1" smtClean="0">
                <a:cs typeface="Arial" charset="0"/>
              </a:rPr>
              <a:t>liderança</a:t>
            </a:r>
            <a:r>
              <a:rPr lang="en-US" dirty="0" smtClean="0">
                <a:cs typeface="Arial" charset="0"/>
              </a:rPr>
              <a:t> </a:t>
            </a:r>
            <a:r>
              <a:rPr lang="en-US" dirty="0" err="1" smtClean="0">
                <a:cs typeface="Arial" charset="0"/>
              </a:rPr>
              <a:t>na</a:t>
            </a:r>
            <a:r>
              <a:rPr lang="en-US" dirty="0" smtClean="0">
                <a:cs typeface="Arial" charset="0"/>
              </a:rPr>
              <a:t> </a:t>
            </a:r>
            <a:r>
              <a:rPr lang="en-US" dirty="0" err="1" smtClean="0">
                <a:cs typeface="Arial" charset="0"/>
              </a:rPr>
              <a:t>slt</a:t>
            </a:r>
            <a:r>
              <a:rPr lang="en-US" dirty="0" smtClean="0">
                <a:cs typeface="Arial" charset="0"/>
              </a:rPr>
              <a:t/>
            </a:r>
            <a:br>
              <a:rPr lang="en-US" dirty="0" smtClean="0">
                <a:cs typeface="Arial" charset="0"/>
              </a:rPr>
            </a:br>
            <a:r>
              <a:rPr lang="en-US" sz="2200" b="1" dirty="0" smtClean="0"/>
              <a:t>Hersey </a:t>
            </a:r>
            <a:r>
              <a:rPr lang="en-US" sz="2200" b="1" dirty="0"/>
              <a:t>and Blanchard</a:t>
            </a:r>
            <a:endParaRPr lang="en-US" sz="2200" dirty="0" smtClean="0">
              <a:latin typeface="Calibri" pitchFamily="34" charset="0"/>
            </a:endParaRPr>
          </a:p>
        </p:txBody>
      </p:sp>
      <p:sp>
        <p:nvSpPr>
          <p:cNvPr id="4" name="Footer Placeholder 3"/>
          <p:cNvSpPr>
            <a:spLocks noGrp="1"/>
          </p:cNvSpPr>
          <p:nvPr>
            <p:ph type="ftr" sz="quarter" idx="11"/>
          </p:nvPr>
        </p:nvSpPr>
        <p:spPr>
          <a:xfrm>
            <a:off x="228600" y="6416675"/>
            <a:ext cx="3505200" cy="365125"/>
          </a:xfrm>
        </p:spPr>
        <p:txBody>
          <a:bodyPr/>
          <a:lstStyle/>
          <a:p>
            <a:r>
              <a:rPr lang="en-US" dirty="0" smtClean="0"/>
              <a:t>Copyright © 2016 Pearson Education, Inc.</a:t>
            </a:r>
            <a:endParaRPr lang="en-US" dirty="0"/>
          </a:p>
        </p:txBody>
      </p:sp>
      <p:sp>
        <p:nvSpPr>
          <p:cNvPr id="7" name="TextBox 6"/>
          <p:cNvSpPr txBox="1"/>
          <p:nvPr/>
        </p:nvSpPr>
        <p:spPr>
          <a:xfrm>
            <a:off x="8305800" y="6477000"/>
            <a:ext cx="838200" cy="261610"/>
          </a:xfrm>
          <a:prstGeom prst="rect">
            <a:avLst/>
          </a:prstGeom>
          <a:noFill/>
        </p:spPr>
        <p:txBody>
          <a:bodyPr wrap="square" rtlCol="0">
            <a:spAutoFit/>
          </a:bodyPr>
          <a:lstStyle/>
          <a:p>
            <a:r>
              <a:rPr lang="en-US" sz="1100" dirty="0" smtClean="0"/>
              <a:t>17 - 18</a:t>
            </a:r>
            <a:endParaRPr lang="en-US" sz="1100" dirty="0"/>
          </a:p>
        </p:txBody>
      </p:sp>
      <p:sp>
        <p:nvSpPr>
          <p:cNvPr id="8"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i="1" dirty="0" err="1" smtClean="0"/>
              <a:t>Telling</a:t>
            </a:r>
            <a:r>
              <a:rPr lang="pt-PT" sz="2400" i="1" dirty="0" smtClean="0"/>
              <a:t> (Diretivo)</a:t>
            </a:r>
            <a:r>
              <a:rPr lang="pt-PT" sz="2400" dirty="0" smtClean="0"/>
              <a:t>: O líder define as funções e diz às pessoas o que devem fazer, quando, como e onde.</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i="1" dirty="0" err="1" smtClean="0"/>
              <a:t>Selling</a:t>
            </a:r>
            <a:r>
              <a:rPr lang="pt-PT" sz="2400" b="1" i="1" dirty="0" smtClean="0"/>
              <a:t> </a:t>
            </a:r>
            <a:r>
              <a:rPr lang="pt-PT" sz="2400" i="1" dirty="0" smtClean="0"/>
              <a:t>(Apoiante)</a:t>
            </a:r>
            <a:r>
              <a:rPr lang="pt-PT" sz="2400" dirty="0" smtClean="0"/>
              <a:t>: O líder tem um comportamento simultaneamente diretivo e de apoio.</a:t>
            </a:r>
          </a:p>
          <a:p>
            <a:pPr marL="342900" indent="-342900" algn="just" eaLnBrk="0" hangingPunct="0">
              <a:spcBef>
                <a:spcPct val="20000"/>
              </a:spcBef>
              <a:buFont typeface="Arial" charset="0"/>
              <a:buChar char="•"/>
            </a:pPr>
            <a:endParaRPr lang="pt-PT" sz="800" dirty="0"/>
          </a:p>
          <a:p>
            <a:pPr marL="342900" indent="-342900" algn="just" eaLnBrk="0" hangingPunct="0">
              <a:spcBef>
                <a:spcPct val="20000"/>
              </a:spcBef>
              <a:buFont typeface="Arial" charset="0"/>
              <a:buChar char="•"/>
            </a:pPr>
            <a:r>
              <a:rPr lang="pt-PT" sz="2400" b="1" i="1" dirty="0" err="1"/>
              <a:t>Participating</a:t>
            </a:r>
            <a:r>
              <a:rPr lang="pt-PT" sz="2400" i="1" dirty="0"/>
              <a:t> (Participação)</a:t>
            </a:r>
            <a:r>
              <a:rPr lang="pt-PT" sz="2400" dirty="0"/>
              <a:t>: O líder envolve os seguidores na tomada de decisão, fazendo uso das suas capacidades e motivando-os.</a:t>
            </a:r>
          </a:p>
          <a:p>
            <a:pPr marL="342900" indent="-342900" algn="just" eaLnBrk="0" hangingPunct="0">
              <a:spcBef>
                <a:spcPct val="20000"/>
              </a:spcBef>
              <a:buFont typeface="Arial" charset="0"/>
              <a:buChar char="•"/>
            </a:pPr>
            <a:endParaRPr lang="pt-PT" sz="800" dirty="0"/>
          </a:p>
          <a:p>
            <a:pPr marL="342900" indent="-342900" algn="just" eaLnBrk="0" hangingPunct="0">
              <a:spcBef>
                <a:spcPct val="20000"/>
              </a:spcBef>
              <a:buFont typeface="Arial" charset="0"/>
              <a:buChar char="•"/>
            </a:pPr>
            <a:r>
              <a:rPr lang="pt-PT" sz="2400" b="1" i="1" dirty="0" err="1"/>
              <a:t>Delegating</a:t>
            </a:r>
            <a:r>
              <a:rPr lang="pt-PT" sz="2400" i="1" dirty="0"/>
              <a:t> (Delegação)</a:t>
            </a:r>
            <a:r>
              <a:rPr lang="pt-PT" sz="2400" dirty="0"/>
              <a:t>: O líder não dá nem </a:t>
            </a:r>
            <a:r>
              <a:rPr lang="pt-PT" sz="2400" dirty="0" err="1" smtClean="0"/>
              <a:t>direção</a:t>
            </a:r>
            <a:r>
              <a:rPr lang="pt-PT" sz="2400" dirty="0" smtClean="0"/>
              <a:t>, </a:t>
            </a:r>
            <a:r>
              <a:rPr lang="pt-PT" sz="2400" dirty="0"/>
              <a:t>nem apoio.</a:t>
            </a:r>
          </a:p>
          <a:p>
            <a:pPr marL="342900" indent="-342900" algn="just" eaLnBrk="0" hangingPunct="0">
              <a:spcBef>
                <a:spcPct val="20000"/>
              </a:spcBef>
              <a:buFont typeface="Arial" charset="0"/>
              <a:buChar char="•"/>
            </a:pPr>
            <a:endParaRPr lang="pt-PT"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normAutofit fontScale="90000"/>
          </a:bodyPr>
          <a:lstStyle/>
          <a:p>
            <a:pPr algn="ctr"/>
            <a:r>
              <a:rPr lang="en-US" dirty="0" err="1" smtClean="0"/>
              <a:t>Níveis</a:t>
            </a:r>
            <a:r>
              <a:rPr lang="en-US" dirty="0" smtClean="0"/>
              <a:t> de </a:t>
            </a:r>
            <a:r>
              <a:rPr lang="en-US" dirty="0" err="1" smtClean="0"/>
              <a:t>maturidade</a:t>
            </a:r>
            <a:r>
              <a:rPr lang="en-US" dirty="0" smtClean="0"/>
              <a:t> dos </a:t>
            </a:r>
            <a:r>
              <a:rPr lang="en-US" dirty="0" err="1" smtClean="0"/>
              <a:t>subordinados</a:t>
            </a:r>
            <a:r>
              <a:rPr lang="en-US" dirty="0" smtClean="0"/>
              <a:t> </a:t>
            </a:r>
            <a:r>
              <a:rPr lang="en-US" dirty="0" err="1" smtClean="0"/>
              <a:t>na</a:t>
            </a:r>
            <a:r>
              <a:rPr lang="en-US" dirty="0" smtClean="0"/>
              <a:t> </a:t>
            </a:r>
            <a:r>
              <a:rPr lang="en-US" dirty="0" err="1" smtClean="0"/>
              <a:t>slt</a:t>
            </a:r>
            <a:r>
              <a:rPr lang="en-US" dirty="0" smtClean="0"/>
              <a:t> </a:t>
            </a:r>
            <a:br>
              <a:rPr lang="en-US" dirty="0" smtClean="0"/>
            </a:br>
            <a:r>
              <a:rPr lang="en-US" sz="2200" b="1" dirty="0" smtClean="0"/>
              <a:t>Hersey </a:t>
            </a:r>
            <a:r>
              <a:rPr lang="en-US" sz="2200" b="1" dirty="0"/>
              <a:t>and Blanchard</a:t>
            </a:r>
            <a:endParaRPr lang="en-US" sz="2200" dirty="0" smtClean="0">
              <a:latin typeface="Calibri" pitchFamily="34" charset="0"/>
            </a:endParaRPr>
          </a:p>
        </p:txBody>
      </p:sp>
      <p:sp>
        <p:nvSpPr>
          <p:cNvPr id="4" name="Footer Placeholder 3"/>
          <p:cNvSpPr>
            <a:spLocks noGrp="1"/>
          </p:cNvSpPr>
          <p:nvPr>
            <p:ph type="ftr" sz="quarter" idx="11"/>
          </p:nvPr>
        </p:nvSpPr>
        <p:spPr>
          <a:xfrm>
            <a:off x="228600" y="6416675"/>
            <a:ext cx="4114800" cy="365125"/>
          </a:xfrm>
        </p:spPr>
        <p:txBody>
          <a:bodyPr/>
          <a:lstStyle/>
          <a:p>
            <a:r>
              <a:rPr lang="en-US" dirty="0" smtClean="0"/>
              <a:t>Copyright © 2016 Pearson Education, Inc.</a:t>
            </a:r>
            <a:endParaRPr lang="en-US" dirty="0"/>
          </a:p>
        </p:txBody>
      </p:sp>
      <p:sp>
        <p:nvSpPr>
          <p:cNvPr id="6" name="TextBox 5"/>
          <p:cNvSpPr txBox="1"/>
          <p:nvPr/>
        </p:nvSpPr>
        <p:spPr>
          <a:xfrm>
            <a:off x="8197269" y="6611779"/>
            <a:ext cx="946731" cy="261610"/>
          </a:xfrm>
          <a:prstGeom prst="rect">
            <a:avLst/>
          </a:prstGeom>
          <a:noFill/>
        </p:spPr>
        <p:txBody>
          <a:bodyPr wrap="square" rtlCol="0">
            <a:spAutoFit/>
          </a:bodyPr>
          <a:lstStyle/>
          <a:p>
            <a:r>
              <a:rPr lang="en-US" sz="1100" dirty="0" smtClean="0"/>
              <a:t>17 - 20</a:t>
            </a:r>
            <a:endParaRPr lang="en-US" sz="1100" dirty="0"/>
          </a:p>
        </p:txBody>
      </p:sp>
      <p:sp>
        <p:nvSpPr>
          <p:cNvPr id="7" name="Rectangle 3"/>
          <p:cNvSpPr txBox="1">
            <a:spLocks/>
          </p:cNvSpPr>
          <p:nvPr/>
        </p:nvSpPr>
        <p:spPr bwMode="auto">
          <a:xfrm>
            <a:off x="457200" y="2020824"/>
            <a:ext cx="8229600" cy="40687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i="1" dirty="0" smtClean="0"/>
              <a:t>R1</a:t>
            </a:r>
            <a:r>
              <a:rPr lang="pt-PT" sz="2400" i="1" dirty="0" smtClean="0"/>
              <a:t>: </a:t>
            </a:r>
            <a:r>
              <a:rPr lang="pt-PT" sz="2400" dirty="0" smtClean="0"/>
              <a:t>Pessoas que não têm competências, nem motivação (não sabem, nem querem).</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R2</a:t>
            </a:r>
            <a:r>
              <a:rPr lang="pt-PT" sz="2400" dirty="0" smtClean="0"/>
              <a:t>: Pessoas que não têm competência, mas têm motivação (não sabem, mas querem).</a:t>
            </a:r>
          </a:p>
          <a:p>
            <a:pPr marL="342900" indent="-342900" algn="just" eaLnBrk="0" hangingPunct="0">
              <a:spcBef>
                <a:spcPct val="20000"/>
              </a:spcBef>
              <a:buFont typeface="Arial" charset="0"/>
              <a:buChar char="•"/>
            </a:pPr>
            <a:endParaRPr lang="pt-PT" sz="800" dirty="0"/>
          </a:p>
          <a:p>
            <a:pPr marL="342900" indent="-342900" algn="just" eaLnBrk="0" hangingPunct="0">
              <a:spcBef>
                <a:spcPct val="20000"/>
              </a:spcBef>
              <a:buFont typeface="Arial" charset="0"/>
              <a:buChar char="•"/>
            </a:pPr>
            <a:r>
              <a:rPr lang="pt-PT" sz="2400" b="1" i="1" dirty="0"/>
              <a:t>R3</a:t>
            </a:r>
            <a:r>
              <a:rPr lang="pt-PT" sz="2400" i="1" dirty="0"/>
              <a:t>: </a:t>
            </a:r>
            <a:r>
              <a:rPr lang="pt-PT" sz="2400" dirty="0"/>
              <a:t>Pessoas que têm </a:t>
            </a:r>
            <a:r>
              <a:rPr lang="pt-PT" sz="2400" dirty="0" smtClean="0"/>
              <a:t>competência, </a:t>
            </a:r>
            <a:r>
              <a:rPr lang="pt-PT" sz="2400" dirty="0"/>
              <a:t>mas não têm motivação (</a:t>
            </a:r>
            <a:r>
              <a:rPr lang="pt-PT" sz="2400" dirty="0" smtClean="0"/>
              <a:t>sabem, </a:t>
            </a:r>
            <a:r>
              <a:rPr lang="pt-PT" sz="2400" dirty="0"/>
              <a:t>mas não querem) </a:t>
            </a:r>
            <a:r>
              <a:rPr lang="pt-PT" sz="2400" dirty="0" smtClean="0"/>
              <a:t>.</a:t>
            </a:r>
            <a:endParaRPr lang="pt-PT" sz="2400" dirty="0"/>
          </a:p>
          <a:p>
            <a:pPr marL="342900" indent="-342900" algn="just" eaLnBrk="0" hangingPunct="0">
              <a:spcBef>
                <a:spcPct val="20000"/>
              </a:spcBef>
              <a:buFont typeface="Arial" charset="0"/>
              <a:buChar char="•"/>
            </a:pPr>
            <a:endParaRPr lang="pt-PT" sz="800" dirty="0"/>
          </a:p>
          <a:p>
            <a:pPr marL="342900" indent="-342900" algn="just" eaLnBrk="0" hangingPunct="0">
              <a:spcBef>
                <a:spcPct val="20000"/>
              </a:spcBef>
              <a:buFont typeface="Arial" charset="0"/>
              <a:buChar char="•"/>
            </a:pPr>
            <a:r>
              <a:rPr lang="pt-PT" sz="2400" b="1" i="1" dirty="0"/>
              <a:t>R4</a:t>
            </a:r>
            <a:r>
              <a:rPr lang="pt-PT" sz="2400" dirty="0"/>
              <a:t>: Pessoas que têm competência e motivação (sabem e querem</a:t>
            </a:r>
            <a:r>
              <a:rPr lang="pt-PT" sz="2400" dirty="0" smtClean="0"/>
              <a:t>).</a:t>
            </a:r>
            <a:endParaRPr lang="pt-PT"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normAutofit fontScale="90000"/>
          </a:bodyPr>
          <a:lstStyle/>
          <a:p>
            <a:pPr algn="ctr"/>
            <a:r>
              <a:rPr lang="en-US" b="1" dirty="0"/>
              <a:t>path-goal Model </a:t>
            </a:r>
            <a:r>
              <a:rPr lang="en-US" dirty="0" smtClean="0"/>
              <a:t>(meta-</a:t>
            </a:r>
            <a:r>
              <a:rPr lang="en-US" dirty="0" err="1" smtClean="0"/>
              <a:t>caminho</a:t>
            </a:r>
            <a:r>
              <a:rPr lang="en-US" dirty="0" smtClean="0"/>
              <a:t> )</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4495800" cy="365125"/>
          </a:xfrm>
        </p:spPr>
        <p:txBody>
          <a:bodyPr/>
          <a:lstStyle/>
          <a:p>
            <a:r>
              <a:rPr lang="en-US" dirty="0" smtClean="0"/>
              <a:t>Copyright © 2016 Pearson Education, Inc.</a:t>
            </a:r>
            <a:endParaRPr lang="en-US" dirty="0"/>
          </a:p>
        </p:txBody>
      </p:sp>
      <p:sp>
        <p:nvSpPr>
          <p:cNvPr id="6" name="TextBox 5"/>
          <p:cNvSpPr txBox="1"/>
          <p:nvPr/>
        </p:nvSpPr>
        <p:spPr>
          <a:xfrm>
            <a:off x="8305800" y="6477000"/>
            <a:ext cx="838200" cy="261610"/>
          </a:xfrm>
          <a:prstGeom prst="rect">
            <a:avLst/>
          </a:prstGeom>
          <a:noFill/>
        </p:spPr>
        <p:txBody>
          <a:bodyPr wrap="square" rtlCol="0">
            <a:spAutoFit/>
          </a:bodyPr>
          <a:lstStyle/>
          <a:p>
            <a:r>
              <a:rPr lang="en-US" sz="1100" dirty="0" smtClean="0"/>
              <a:t>17 - 22</a:t>
            </a:r>
            <a:endParaRPr lang="en-US" sz="1100" dirty="0"/>
          </a:p>
        </p:txBody>
      </p:sp>
      <p:sp>
        <p:nvSpPr>
          <p:cNvPr id="7" name="Rectangle 3"/>
          <p:cNvSpPr txBox="1">
            <a:spLocks/>
          </p:cNvSpPr>
          <p:nvPr/>
        </p:nvSpPr>
        <p:spPr bwMode="auto">
          <a:xfrm>
            <a:off x="457200" y="2209800"/>
            <a:ext cx="8229600" cy="3916363"/>
          </a:xfrm>
          <a:prstGeom prst="rect">
            <a:avLst/>
          </a:prstGeom>
          <a:noFill/>
          <a:ln w="9525">
            <a:noFill/>
            <a:miter lim="800000"/>
            <a:headEnd/>
            <a:tailEnd/>
          </a:ln>
        </p:spPr>
        <p:txBody>
          <a:bodyPr/>
          <a:lstStyle/>
          <a:p>
            <a:pPr algn="just" eaLnBrk="0" hangingPunct="0">
              <a:spcBef>
                <a:spcPct val="20000"/>
              </a:spcBef>
            </a:pPr>
            <a:r>
              <a:rPr lang="pt-PT" sz="2400" b="1" dirty="0" err="1" smtClean="0"/>
              <a:t>Path-goal</a:t>
            </a:r>
            <a:r>
              <a:rPr lang="pt-PT" sz="2400" b="1" dirty="0" smtClean="0"/>
              <a:t> </a:t>
            </a:r>
            <a:r>
              <a:rPr lang="pt-PT" sz="2400" b="1" dirty="0" err="1" smtClean="0"/>
              <a:t>theory</a:t>
            </a:r>
            <a:endParaRPr lang="pt-PT" sz="2400" b="1" dirty="0" smtClean="0"/>
          </a:p>
          <a:p>
            <a:pPr algn="just" eaLnBrk="0" hangingPunct="0">
              <a:spcBef>
                <a:spcPct val="20000"/>
              </a:spcBef>
            </a:pPr>
            <a:endParaRPr lang="pt-PT" sz="800" dirty="0" smtClean="0"/>
          </a:p>
          <a:p>
            <a:pPr algn="just" eaLnBrk="0" hangingPunct="0">
              <a:spcBef>
                <a:spcPct val="20000"/>
              </a:spcBef>
            </a:pPr>
            <a:r>
              <a:rPr lang="pt-PT" sz="2400" dirty="0" smtClean="0"/>
              <a:t>Teoria de liderança que afirma que a função do líder é ajudar os seguidores a atingir os seus objetivos e fornecer direção e apoio, para assegurar que esses objetivos são compatíveis com os do grupo ou da organização.</a:t>
            </a:r>
            <a:endParaRPr lang="pt-PT"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pPr algn="ctr"/>
            <a:r>
              <a:rPr lang="en-US" sz="3600" dirty="0" smtClean="0"/>
              <a:t>Path-Goal Model (cont.)</a:t>
            </a:r>
            <a:endParaRPr lang="en-US" sz="3600" dirty="0" smtClean="0">
              <a:latin typeface="Calibri" pitchFamily="34" charset="0"/>
            </a:endParaRPr>
          </a:p>
        </p:txBody>
      </p:sp>
      <p:sp>
        <p:nvSpPr>
          <p:cNvPr id="4" name="Footer Placeholder 3"/>
          <p:cNvSpPr>
            <a:spLocks noGrp="1"/>
          </p:cNvSpPr>
          <p:nvPr>
            <p:ph type="ftr" sz="quarter" idx="11"/>
          </p:nvPr>
        </p:nvSpPr>
        <p:spPr>
          <a:xfrm>
            <a:off x="533400" y="6477000"/>
            <a:ext cx="3276600" cy="228600"/>
          </a:xfrm>
        </p:spPr>
        <p:txBody>
          <a:bodyPr/>
          <a:lstStyle/>
          <a:p>
            <a:r>
              <a:rPr lang="en-US" dirty="0" smtClean="0"/>
              <a:t>Copyright © 2016 Pearson Education, Inc.</a:t>
            </a:r>
            <a:endParaRPr lang="en-US" dirty="0"/>
          </a:p>
        </p:txBody>
      </p:sp>
      <p:sp>
        <p:nvSpPr>
          <p:cNvPr id="6" name="TextBox 5"/>
          <p:cNvSpPr txBox="1"/>
          <p:nvPr/>
        </p:nvSpPr>
        <p:spPr>
          <a:xfrm>
            <a:off x="8229600" y="6477000"/>
            <a:ext cx="914400" cy="261610"/>
          </a:xfrm>
          <a:prstGeom prst="rect">
            <a:avLst/>
          </a:prstGeom>
          <a:noFill/>
        </p:spPr>
        <p:txBody>
          <a:bodyPr wrap="square" rtlCol="0">
            <a:spAutoFit/>
          </a:bodyPr>
          <a:lstStyle/>
          <a:p>
            <a:r>
              <a:rPr lang="en-US" sz="1100" dirty="0" smtClean="0"/>
              <a:t>17 - 23</a:t>
            </a:r>
            <a:endParaRPr lang="en-US" sz="1100" dirty="0"/>
          </a:p>
        </p:txBody>
      </p:sp>
      <p:sp>
        <p:nvSpPr>
          <p:cNvPr id="8"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Quatro comportamentos de liderança</a:t>
            </a:r>
            <a:r>
              <a:rPr lang="pt-PT" sz="2400" dirty="0" smtClean="0"/>
              <a:t>:</a:t>
            </a:r>
          </a:p>
          <a:p>
            <a:pPr marL="342900" indent="-342900" algn="just" eaLnBrk="0" hangingPunct="0">
              <a:spcBef>
                <a:spcPct val="20000"/>
              </a:spcBef>
              <a:buFont typeface="Arial" charset="0"/>
              <a:buChar char="•"/>
            </a:pPr>
            <a:endParaRPr lang="pt-PT" sz="800" dirty="0" smtClean="0"/>
          </a:p>
          <a:p>
            <a:pPr marL="742950" lvl="1" indent="-285750" algn="just" eaLnBrk="0" hangingPunct="0">
              <a:spcBef>
                <a:spcPct val="20000"/>
              </a:spcBef>
              <a:buFont typeface="Arial" charset="0"/>
              <a:buChar char="–"/>
            </a:pPr>
            <a:r>
              <a:rPr lang="pt-PT" sz="2400" u="sng" dirty="0" smtClean="0"/>
              <a:t>Liderança diretiva</a:t>
            </a:r>
            <a:r>
              <a:rPr lang="pt-PT" sz="2400" i="1" dirty="0" smtClean="0"/>
              <a:t>: </a:t>
            </a:r>
            <a:r>
              <a:rPr lang="pt-PT" sz="2400" dirty="0" smtClean="0"/>
              <a:t>Comunica aos subordinados o que devem fazer e como devem atuar, planeia e coordena o trabalho, controla o cumprimento de regras e procedimentos, estabelece padrões de desempenho.</a:t>
            </a:r>
          </a:p>
          <a:p>
            <a:pPr marL="742950" lvl="1" indent="-285750" algn="just" eaLnBrk="0" hangingPunct="0">
              <a:spcBef>
                <a:spcPct val="20000"/>
              </a:spcBef>
              <a:buFont typeface="Arial" charset="0"/>
              <a:buChar char="–"/>
            </a:pPr>
            <a:endParaRPr lang="pt-PT" sz="800" dirty="0" smtClean="0"/>
          </a:p>
          <a:p>
            <a:pPr marL="742950" lvl="1" indent="-285750" algn="just" eaLnBrk="0" hangingPunct="0">
              <a:spcBef>
                <a:spcPct val="20000"/>
              </a:spcBef>
              <a:buFont typeface="Arial" charset="0"/>
              <a:buChar char="–"/>
            </a:pPr>
            <a:r>
              <a:rPr lang="pt-PT" sz="2400" u="sng" dirty="0" smtClean="0"/>
              <a:t>Liderança apoiante</a:t>
            </a:r>
            <a:r>
              <a:rPr lang="pt-PT" sz="2400" i="1" dirty="0" smtClean="0"/>
              <a:t>: </a:t>
            </a:r>
            <a:r>
              <a:rPr lang="pt-PT" sz="2400" dirty="0" smtClean="0"/>
              <a:t>Mostra respeito e consideração pelo bem-estar e necessidades dos colaboradores, atua cortesmente e cria um ambiente social amistoso.</a:t>
            </a:r>
          </a:p>
          <a:p>
            <a:pPr lvl="1" eaLnBrk="0" hangingPunct="0">
              <a:spcBef>
                <a:spcPct val="20000"/>
              </a:spcBef>
            </a:pP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pPr algn="ctr"/>
            <a:r>
              <a:rPr lang="en-US" sz="3600" dirty="0" smtClean="0"/>
              <a:t>Path-Goal Model (cont.)</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6" name="TextBox 5"/>
          <p:cNvSpPr txBox="1"/>
          <p:nvPr/>
        </p:nvSpPr>
        <p:spPr>
          <a:xfrm>
            <a:off x="8534400" y="6477000"/>
            <a:ext cx="762000" cy="261610"/>
          </a:xfrm>
          <a:prstGeom prst="rect">
            <a:avLst/>
          </a:prstGeom>
          <a:noFill/>
        </p:spPr>
        <p:txBody>
          <a:bodyPr wrap="square" rtlCol="0">
            <a:spAutoFit/>
          </a:bodyPr>
          <a:lstStyle/>
          <a:p>
            <a:r>
              <a:rPr lang="en-US" sz="1100" dirty="0" smtClean="0"/>
              <a:t>17 - 24</a:t>
            </a:r>
            <a:endParaRPr lang="en-US" sz="1100" dirty="0"/>
          </a:p>
        </p:txBody>
      </p:sp>
      <p:sp>
        <p:nvSpPr>
          <p:cNvPr id="8" name="Rectangle 3"/>
          <p:cNvSpPr txBox="1">
            <a:spLocks/>
          </p:cNvSpPr>
          <p:nvPr/>
        </p:nvSpPr>
        <p:spPr bwMode="auto">
          <a:xfrm>
            <a:off x="457200" y="1828800"/>
            <a:ext cx="8229600" cy="42973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Quatro comportamentos de liderança: </a:t>
            </a:r>
            <a:r>
              <a:rPr lang="pt-PT" sz="2400" dirty="0" smtClean="0"/>
              <a:t>(</a:t>
            </a:r>
            <a:r>
              <a:rPr lang="pt-PT" sz="2400" dirty="0" err="1" smtClean="0"/>
              <a:t>cont</a:t>
            </a:r>
            <a:r>
              <a:rPr lang="pt-PT" sz="2400" dirty="0" smtClean="0"/>
              <a:t>.)</a:t>
            </a:r>
          </a:p>
          <a:p>
            <a:pPr marL="342900" indent="-342900" algn="just" eaLnBrk="0" hangingPunct="0">
              <a:spcBef>
                <a:spcPct val="20000"/>
              </a:spcBef>
              <a:buFont typeface="Arial" charset="0"/>
              <a:buChar char="•"/>
            </a:pPr>
            <a:endParaRPr lang="pt-PT" sz="800" i="1" dirty="0" smtClean="0"/>
          </a:p>
          <a:p>
            <a:pPr marL="742950" lvl="1" indent="-285750" algn="just" eaLnBrk="0" hangingPunct="0">
              <a:spcBef>
                <a:spcPct val="20000"/>
              </a:spcBef>
              <a:buFont typeface="Arial" charset="0"/>
              <a:buChar char="–"/>
            </a:pPr>
            <a:r>
              <a:rPr lang="pt-PT" sz="2400" u="sng" dirty="0" smtClean="0"/>
              <a:t>Liderança participativa</a:t>
            </a:r>
            <a:r>
              <a:rPr lang="pt-PT" sz="2400" i="1" dirty="0" smtClean="0"/>
              <a:t>: </a:t>
            </a:r>
            <a:r>
              <a:rPr lang="pt-PT" sz="2400" dirty="0" smtClean="0"/>
              <a:t>Consulta os trabalhadores, solicita-lhes sugestões, e toma as respetivas ideias em conta, quando toma decisões. </a:t>
            </a:r>
          </a:p>
          <a:p>
            <a:pPr marL="742950" lvl="1" indent="-285750" algn="just" eaLnBrk="0" hangingPunct="0">
              <a:spcBef>
                <a:spcPct val="20000"/>
              </a:spcBef>
              <a:buFont typeface="Arial" charset="0"/>
              <a:buChar char="–"/>
            </a:pPr>
            <a:endParaRPr lang="pt-PT" sz="800" dirty="0" smtClean="0"/>
          </a:p>
          <a:p>
            <a:pPr marL="742950" lvl="1" indent="-285750" algn="just" eaLnBrk="0" hangingPunct="0">
              <a:spcBef>
                <a:spcPct val="20000"/>
              </a:spcBef>
              <a:buFont typeface="Arial" charset="0"/>
              <a:buChar char="–"/>
            </a:pPr>
            <a:r>
              <a:rPr lang="pt-PT" sz="2400" u="sng" dirty="0" smtClean="0"/>
              <a:t>Liderança orientada para o êxito</a:t>
            </a:r>
            <a:r>
              <a:rPr lang="pt-PT" sz="2400" i="1" dirty="0" smtClean="0"/>
              <a:t>: </a:t>
            </a:r>
            <a:r>
              <a:rPr lang="pt-PT" sz="2400" dirty="0" smtClean="0"/>
              <a:t>Estabelece metas desafiadoras para os colaboradores, enfatiza a excelência, e transmite aos colaboradores a expectativa de que eles alcançarão elevados desempenhos.</a:t>
            </a:r>
            <a:endParaRPr lang="pt-PT"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17-4</a:t>
            </a:r>
            <a:br>
              <a:rPr lang="en-US" sz="3600" dirty="0" smtClean="0"/>
            </a:br>
            <a:r>
              <a:rPr lang="en-US" sz="3600" dirty="0" smtClean="0"/>
              <a:t>Path-Goal Model</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3505200" cy="365125"/>
          </a:xfrm>
        </p:spPr>
        <p:txBody>
          <a:bodyPr/>
          <a:lstStyle/>
          <a:p>
            <a:r>
              <a:rPr lang="en-US" dirty="0" smtClean="0"/>
              <a:t>Copyright © 2016 Pearson Education, Inc.</a:t>
            </a:r>
            <a:endParaRPr lang="en-US" dirty="0"/>
          </a:p>
        </p:txBody>
      </p:sp>
      <p:sp>
        <p:nvSpPr>
          <p:cNvPr id="6" name="TextBox 5"/>
          <p:cNvSpPr txBox="1"/>
          <p:nvPr/>
        </p:nvSpPr>
        <p:spPr>
          <a:xfrm>
            <a:off x="8458200" y="6400800"/>
            <a:ext cx="685800" cy="261610"/>
          </a:xfrm>
          <a:prstGeom prst="rect">
            <a:avLst/>
          </a:prstGeom>
          <a:noFill/>
        </p:spPr>
        <p:txBody>
          <a:bodyPr wrap="square" rtlCol="0">
            <a:spAutoFit/>
          </a:bodyPr>
          <a:lstStyle/>
          <a:p>
            <a:r>
              <a:rPr lang="en-US" sz="1100" dirty="0" smtClean="0"/>
              <a:t>17 - 25</a:t>
            </a:r>
            <a:endParaRPr lang="en-US" sz="1100" dirty="0"/>
          </a:p>
        </p:txBody>
      </p:sp>
      <p:pic>
        <p:nvPicPr>
          <p:cNvPr id="2" name="Picture 1"/>
          <p:cNvPicPr>
            <a:picLocks noChangeAspect="1"/>
          </p:cNvPicPr>
          <p:nvPr/>
        </p:nvPicPr>
        <p:blipFill>
          <a:blip r:embed="rId3"/>
          <a:stretch>
            <a:fillRect/>
          </a:stretch>
        </p:blipFill>
        <p:spPr>
          <a:xfrm>
            <a:off x="0" y="1784126"/>
            <a:ext cx="9144000" cy="4616674"/>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normAutofit fontScale="90000"/>
          </a:bodyPr>
          <a:lstStyle/>
          <a:p>
            <a:pPr algn="ctr"/>
            <a:r>
              <a:rPr lang="en-US" b="1" dirty="0" err="1" smtClean="0"/>
              <a:t>Perspetivas</a:t>
            </a:r>
            <a:r>
              <a:rPr lang="en-US" b="1" dirty="0" smtClean="0"/>
              <a:t> </a:t>
            </a:r>
            <a:r>
              <a:rPr lang="en-US" b="1" dirty="0" err="1" smtClean="0"/>
              <a:t>contemporâneas</a:t>
            </a:r>
            <a:r>
              <a:rPr lang="en-US" b="1" dirty="0" smtClean="0"/>
              <a:t> </a:t>
            </a:r>
            <a:r>
              <a:rPr lang="en-US" dirty="0" err="1" smtClean="0"/>
              <a:t>sobre</a:t>
            </a:r>
            <a:r>
              <a:rPr lang="en-US" dirty="0" smtClean="0"/>
              <a:t> a </a:t>
            </a:r>
            <a:r>
              <a:rPr lang="en-US" dirty="0" err="1" smtClean="0"/>
              <a:t>motivação</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sp>
        <p:nvSpPr>
          <p:cNvPr id="6" name="TextBox 5"/>
          <p:cNvSpPr txBox="1"/>
          <p:nvPr/>
        </p:nvSpPr>
        <p:spPr>
          <a:xfrm>
            <a:off x="8305800" y="6488668"/>
            <a:ext cx="641931" cy="261610"/>
          </a:xfrm>
          <a:prstGeom prst="rect">
            <a:avLst/>
          </a:prstGeom>
          <a:noFill/>
        </p:spPr>
        <p:txBody>
          <a:bodyPr wrap="square" rtlCol="0">
            <a:spAutoFit/>
          </a:bodyPr>
          <a:lstStyle/>
          <a:p>
            <a:r>
              <a:rPr lang="en-US" sz="1100" dirty="0" smtClean="0"/>
              <a:t>17 - 26</a:t>
            </a:r>
            <a:endParaRPr lang="en-US" sz="1100" dirty="0"/>
          </a:p>
        </p:txBody>
      </p:sp>
      <p:sp>
        <p:nvSpPr>
          <p:cNvPr id="7" name="Rectangle 3"/>
          <p:cNvSpPr txBox="1">
            <a:spLocks/>
          </p:cNvSpPr>
          <p:nvPr/>
        </p:nvSpPr>
        <p:spPr bwMode="auto">
          <a:xfrm>
            <a:off x="457200" y="1905001"/>
            <a:ext cx="8229600" cy="4714472"/>
          </a:xfrm>
          <a:prstGeom prst="rect">
            <a:avLst/>
          </a:prstGeom>
          <a:noFill/>
          <a:ln w="9525">
            <a:noFill/>
            <a:miter lim="800000"/>
            <a:headEnd/>
            <a:tailEnd/>
          </a:ln>
        </p:spPr>
        <p:txBody>
          <a:bodyPr/>
          <a:lstStyle/>
          <a:p>
            <a:pPr algn="just">
              <a:spcBef>
                <a:spcPct val="50000"/>
              </a:spcBef>
            </a:pPr>
            <a:r>
              <a:rPr lang="pt-PT" sz="2400" b="1" dirty="0" smtClean="0">
                <a:latin typeface="Arial" panose="020B0604020202020204" pitchFamily="34" charset="0"/>
                <a:cs typeface="Arial" panose="020B0604020202020204" pitchFamily="34" charset="0"/>
              </a:rPr>
              <a:t>Leader–</a:t>
            </a:r>
            <a:r>
              <a:rPr lang="pt-PT" sz="2400" b="1" dirty="0" err="1" smtClean="0">
                <a:latin typeface="Arial" panose="020B0604020202020204" pitchFamily="34" charset="0"/>
                <a:cs typeface="Arial" panose="020B0604020202020204" pitchFamily="34" charset="0"/>
              </a:rPr>
              <a:t>member</a:t>
            </a:r>
            <a:r>
              <a:rPr lang="pt-PT" sz="2400" b="1" dirty="0" smtClean="0">
                <a:latin typeface="Arial" panose="020B0604020202020204" pitchFamily="34" charset="0"/>
                <a:cs typeface="Arial" panose="020B0604020202020204" pitchFamily="34" charset="0"/>
              </a:rPr>
              <a:t> </a:t>
            </a:r>
            <a:r>
              <a:rPr lang="pt-PT" sz="2400" b="1" dirty="0" err="1" smtClean="0">
                <a:latin typeface="Arial" panose="020B0604020202020204" pitchFamily="34" charset="0"/>
                <a:cs typeface="Arial" panose="020B0604020202020204" pitchFamily="34" charset="0"/>
              </a:rPr>
              <a:t>exchange</a:t>
            </a:r>
            <a:r>
              <a:rPr lang="pt-PT" sz="2400" b="1" dirty="0" smtClean="0">
                <a:latin typeface="Arial" panose="020B0604020202020204" pitchFamily="34" charset="0"/>
                <a:cs typeface="Arial" panose="020B0604020202020204" pitchFamily="34" charset="0"/>
              </a:rPr>
              <a:t> </a:t>
            </a:r>
            <a:r>
              <a:rPr lang="pt-PT" sz="2400" b="1" dirty="0" err="1" smtClean="0">
                <a:latin typeface="Arial" panose="020B0604020202020204" pitchFamily="34" charset="0"/>
                <a:cs typeface="Arial" panose="020B0604020202020204" pitchFamily="34" charset="0"/>
              </a:rPr>
              <a:t>theory</a:t>
            </a:r>
            <a:r>
              <a:rPr lang="pt-PT" sz="2400" b="1" dirty="0" smtClean="0">
                <a:latin typeface="Arial" panose="020B0604020202020204" pitchFamily="34" charset="0"/>
                <a:cs typeface="Arial" panose="020B0604020202020204" pitchFamily="34" charset="0"/>
              </a:rPr>
              <a:t> (LMX) - </a:t>
            </a:r>
            <a:r>
              <a:rPr lang="pt-PT" sz="2400" dirty="0" smtClean="0">
                <a:latin typeface="Arial" panose="020B0604020202020204" pitchFamily="34" charset="0"/>
                <a:cs typeface="Arial" panose="020B0604020202020204" pitchFamily="34" charset="0"/>
              </a:rPr>
              <a:t>Modelo das trocas entre líder e liderados</a:t>
            </a:r>
            <a:r>
              <a:rPr lang="pt-PT" sz="2400" b="1" dirty="0" smtClean="0">
                <a:latin typeface="Arial" panose="020B0604020202020204" pitchFamily="34" charset="0"/>
                <a:cs typeface="Arial" panose="020B0604020202020204" pitchFamily="34" charset="0"/>
              </a:rPr>
              <a:t> </a:t>
            </a:r>
          </a:p>
          <a:p>
            <a:pPr algn="just">
              <a:spcBef>
                <a:spcPct val="50000"/>
              </a:spcBef>
            </a:pPr>
            <a:r>
              <a:rPr lang="pt-PT" sz="2400" dirty="0" smtClean="0">
                <a:latin typeface="Arial" panose="020B0604020202020204" pitchFamily="34" charset="0"/>
                <a:cs typeface="Arial" panose="020B0604020202020204" pitchFamily="34" charset="0"/>
              </a:rPr>
              <a:t>Teoria que argumenta que os líderes criam “</a:t>
            </a:r>
            <a:r>
              <a:rPr lang="pt-PT" sz="2400" i="1" dirty="0" err="1" smtClean="0">
                <a:latin typeface="Arial" panose="020B0604020202020204" pitchFamily="34" charset="0"/>
                <a:cs typeface="Arial" panose="020B0604020202020204" pitchFamily="34" charset="0"/>
              </a:rPr>
              <a:t>in-groups</a:t>
            </a:r>
            <a:r>
              <a:rPr lang="pt-PT" sz="2400" dirty="0" smtClean="0">
                <a:latin typeface="Arial" panose="020B0604020202020204" pitchFamily="34" charset="0"/>
                <a:cs typeface="Arial" panose="020B0604020202020204" pitchFamily="34" charset="0"/>
              </a:rPr>
              <a:t>" e “</a:t>
            </a:r>
            <a:r>
              <a:rPr lang="pt-PT" sz="2400" i="1" dirty="0" smtClean="0">
                <a:latin typeface="Arial" panose="020B0604020202020204" pitchFamily="34" charset="0"/>
                <a:cs typeface="Arial" panose="020B0604020202020204" pitchFamily="34" charset="0"/>
              </a:rPr>
              <a:t>out-</a:t>
            </a:r>
            <a:r>
              <a:rPr lang="pt-PT" sz="2400" i="1" dirty="0" err="1" smtClean="0">
                <a:latin typeface="Arial" panose="020B0604020202020204" pitchFamily="34" charset="0"/>
                <a:cs typeface="Arial" panose="020B0604020202020204" pitchFamily="34" charset="0"/>
              </a:rPr>
              <a:t>groups</a:t>
            </a:r>
            <a:r>
              <a:rPr lang="pt-PT" sz="2400" dirty="0" smtClean="0">
                <a:latin typeface="Arial" panose="020B0604020202020204" pitchFamily="34" charset="0"/>
                <a:cs typeface="Arial" panose="020B0604020202020204" pitchFamily="34" charset="0"/>
              </a:rPr>
              <a:t>” e que os </a:t>
            </a:r>
            <a:r>
              <a:rPr lang="pt-PT" sz="2400" dirty="0">
                <a:latin typeface="Arial" panose="020B0604020202020204" pitchFamily="34" charset="0"/>
                <a:cs typeface="Arial" panose="020B0604020202020204" pitchFamily="34" charset="0"/>
              </a:rPr>
              <a:t>liderados que fazem parte do “</a:t>
            </a:r>
            <a:r>
              <a:rPr lang="pt-PT" sz="2400" i="1" dirty="0" err="1">
                <a:latin typeface="Arial" panose="020B0604020202020204" pitchFamily="34" charset="0"/>
                <a:cs typeface="Arial" panose="020B0604020202020204" pitchFamily="34" charset="0"/>
              </a:rPr>
              <a:t>in-group</a:t>
            </a:r>
            <a:r>
              <a:rPr lang="pt-PT" sz="2400" dirty="0">
                <a:latin typeface="Arial" panose="020B0604020202020204" pitchFamily="34" charset="0"/>
                <a:cs typeface="Arial" panose="020B0604020202020204" pitchFamily="34" charset="0"/>
              </a:rPr>
              <a:t>" são aqueles em que o líder confia, recebem mais tempo de atenção, mais privilégios e melhores avaliações de desempenho. </a:t>
            </a:r>
            <a:endParaRPr lang="pt-PT" sz="2400" dirty="0" smtClean="0">
              <a:latin typeface="Arial" panose="020B0604020202020204" pitchFamily="34" charset="0"/>
              <a:cs typeface="Arial" panose="020B0604020202020204" pitchFamily="34" charset="0"/>
            </a:endParaRPr>
          </a:p>
          <a:p>
            <a:pPr algn="just">
              <a:spcBef>
                <a:spcPct val="50000"/>
              </a:spcBef>
            </a:pPr>
            <a:r>
              <a:rPr lang="pt-PT" sz="2400" dirty="0" smtClean="0">
                <a:latin typeface="Arial" panose="020B0604020202020204" pitchFamily="34" charset="0"/>
                <a:cs typeface="Arial" panose="020B0604020202020204" pitchFamily="34" charset="0"/>
              </a:rPr>
              <a:t>Em </a:t>
            </a:r>
            <a:r>
              <a:rPr lang="pt-PT" sz="2400" dirty="0">
                <a:latin typeface="Arial" panose="020B0604020202020204" pitchFamily="34" charset="0"/>
                <a:cs typeface="Arial" panose="020B0604020202020204" pitchFamily="34" charset="0"/>
              </a:rPr>
              <a:t>consequência, apresentam um </a:t>
            </a:r>
            <a:r>
              <a:rPr lang="pt-PT" sz="2400" dirty="0" smtClean="0">
                <a:latin typeface="Arial" panose="020B0604020202020204" pitchFamily="34" charset="0"/>
                <a:cs typeface="Arial" panose="020B0604020202020204" pitchFamily="34" charset="0"/>
              </a:rPr>
              <a:t>menor </a:t>
            </a:r>
            <a:r>
              <a:rPr lang="pt-PT" sz="2400" i="1" dirty="0" smtClean="0">
                <a:latin typeface="Arial" panose="020B0604020202020204" pitchFamily="34" charset="0"/>
                <a:cs typeface="Arial" panose="020B0604020202020204" pitchFamily="34" charset="0"/>
              </a:rPr>
              <a:t>turnover </a:t>
            </a:r>
            <a:r>
              <a:rPr lang="pt-PT" sz="2400" dirty="0">
                <a:latin typeface="Arial" panose="020B0604020202020204" pitchFamily="34" charset="0"/>
                <a:cs typeface="Arial" panose="020B0604020202020204" pitchFamily="34" charset="0"/>
              </a:rPr>
              <a:t>(rotatividade) </a:t>
            </a:r>
            <a:r>
              <a:rPr lang="pt-PT" sz="2400" dirty="0" smtClean="0">
                <a:latin typeface="Arial" panose="020B0604020202020204" pitchFamily="34" charset="0"/>
                <a:cs typeface="Arial" panose="020B0604020202020204" pitchFamily="34" charset="0"/>
              </a:rPr>
              <a:t>e estão </a:t>
            </a:r>
            <a:r>
              <a:rPr lang="pt-PT" sz="2400" dirty="0">
                <a:latin typeface="Arial" panose="020B0604020202020204" pitchFamily="34" charset="0"/>
                <a:cs typeface="Arial" panose="020B0604020202020204" pitchFamily="34" charset="0"/>
              </a:rPr>
              <a:t>mais satisfeitos.</a:t>
            </a:r>
          </a:p>
          <a:p>
            <a:pPr algn="just">
              <a:spcBef>
                <a:spcPct val="50000"/>
              </a:spcBef>
            </a:pPr>
            <a:endParaRPr lang="pt-PT" sz="2400"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normAutofit/>
          </a:bodyPr>
          <a:lstStyle/>
          <a:p>
            <a:pPr algn="ctr"/>
            <a:r>
              <a:rPr lang="en-US" dirty="0" err="1" smtClean="0"/>
              <a:t>Líderes</a:t>
            </a:r>
            <a:r>
              <a:rPr lang="en-US" dirty="0" smtClean="0"/>
              <a:t> e </a:t>
            </a:r>
            <a:r>
              <a:rPr lang="en-US" dirty="0" err="1" smtClean="0"/>
              <a:t>liderança</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4114800" cy="365125"/>
          </a:xfrm>
        </p:spPr>
        <p:txBody>
          <a:bodyPr/>
          <a:lstStyle/>
          <a:p>
            <a:r>
              <a:rPr lang="en-US" dirty="0" smtClean="0"/>
              <a:t>Copyright © 2016 Pearson Education, Inc.</a:t>
            </a:r>
            <a:endParaRPr lang="en-US" dirty="0"/>
          </a:p>
        </p:txBody>
      </p:sp>
      <p:sp>
        <p:nvSpPr>
          <p:cNvPr id="6" name="TextBox 5"/>
          <p:cNvSpPr txBox="1"/>
          <p:nvPr/>
        </p:nvSpPr>
        <p:spPr>
          <a:xfrm>
            <a:off x="8001000" y="6477000"/>
            <a:ext cx="838200" cy="246221"/>
          </a:xfrm>
          <a:prstGeom prst="rect">
            <a:avLst/>
          </a:prstGeom>
          <a:noFill/>
        </p:spPr>
        <p:txBody>
          <a:bodyPr wrap="square" rtlCol="0">
            <a:spAutoFit/>
          </a:bodyPr>
          <a:lstStyle/>
          <a:p>
            <a:r>
              <a:rPr lang="en-US" sz="1000" dirty="0" smtClean="0"/>
              <a:t>17 - 3</a:t>
            </a:r>
            <a:endParaRPr lang="en-US" sz="1000" dirty="0"/>
          </a:p>
        </p:txBody>
      </p:sp>
      <p:sp>
        <p:nvSpPr>
          <p:cNvPr id="8" name="Rectangle 3"/>
          <p:cNvSpPr txBox="1">
            <a:spLocks/>
          </p:cNvSpPr>
          <p:nvPr/>
        </p:nvSpPr>
        <p:spPr bwMode="auto">
          <a:xfrm>
            <a:off x="457200" y="1676400"/>
            <a:ext cx="8229600" cy="4525963"/>
          </a:xfrm>
          <a:prstGeom prst="rect">
            <a:avLst/>
          </a:prstGeom>
          <a:noFill/>
          <a:ln w="9525">
            <a:noFill/>
            <a:miter lim="800000"/>
            <a:headEnd/>
            <a:tailEnd/>
          </a:ln>
        </p:spPr>
        <p:txBody>
          <a:bodyPr/>
          <a:lstStyle/>
          <a:p>
            <a:pPr marL="342900" indent="-342900" algn="just" eaLnBrk="0" hangingPunct="0">
              <a:lnSpc>
                <a:spcPct val="90000"/>
              </a:lnSpc>
              <a:spcBef>
                <a:spcPct val="45000"/>
              </a:spcBef>
              <a:buFont typeface="Arial" charset="0"/>
              <a:buChar char="•"/>
            </a:pPr>
            <a:r>
              <a:rPr lang="pt-PT" sz="2400" b="1" dirty="0" smtClean="0"/>
              <a:t>Líder</a:t>
            </a:r>
          </a:p>
          <a:p>
            <a:pPr marL="342900" indent="-342900" algn="just" eaLnBrk="0" hangingPunct="0">
              <a:lnSpc>
                <a:spcPct val="90000"/>
              </a:lnSpc>
              <a:spcBef>
                <a:spcPct val="45000"/>
              </a:spcBef>
              <a:buFont typeface="Arial" charset="0"/>
              <a:buChar char="•"/>
            </a:pPr>
            <a:endParaRPr lang="pt-PT" sz="800" b="1" dirty="0" smtClean="0"/>
          </a:p>
          <a:p>
            <a:pPr marL="365125" algn="just" eaLnBrk="0" hangingPunct="0">
              <a:lnSpc>
                <a:spcPct val="90000"/>
              </a:lnSpc>
              <a:spcBef>
                <a:spcPct val="45000"/>
              </a:spcBef>
            </a:pPr>
            <a:r>
              <a:rPr lang="pt-PT" sz="2400" dirty="0" smtClean="0"/>
              <a:t>Alguém que consegue  influenciar outras pessoas e que tem autoridade de gestão.</a:t>
            </a:r>
          </a:p>
          <a:p>
            <a:pPr algn="just" eaLnBrk="0" hangingPunct="0">
              <a:lnSpc>
                <a:spcPct val="90000"/>
              </a:lnSpc>
              <a:spcBef>
                <a:spcPct val="45000"/>
              </a:spcBef>
            </a:pPr>
            <a:endParaRPr lang="pt-PT" sz="800" dirty="0" smtClean="0"/>
          </a:p>
          <a:p>
            <a:pPr marL="342900" indent="-342900" algn="just" eaLnBrk="0" hangingPunct="0">
              <a:lnSpc>
                <a:spcPct val="90000"/>
              </a:lnSpc>
              <a:spcBef>
                <a:spcPct val="45000"/>
              </a:spcBef>
              <a:buFont typeface="Arial" charset="0"/>
              <a:buChar char="•"/>
            </a:pPr>
            <a:r>
              <a:rPr lang="pt-PT" sz="2400" b="1" dirty="0" smtClean="0"/>
              <a:t>Liderança</a:t>
            </a:r>
          </a:p>
          <a:p>
            <a:pPr marL="342900" indent="-342900" algn="just" eaLnBrk="0" hangingPunct="0">
              <a:lnSpc>
                <a:spcPct val="90000"/>
              </a:lnSpc>
              <a:spcBef>
                <a:spcPct val="45000"/>
              </a:spcBef>
              <a:buFont typeface="Arial" charset="0"/>
              <a:buChar char="•"/>
            </a:pPr>
            <a:endParaRPr lang="pt-PT" sz="800" b="1" dirty="0" smtClean="0"/>
          </a:p>
          <a:p>
            <a:pPr marL="342900" indent="22225" algn="just" eaLnBrk="0" hangingPunct="0">
              <a:lnSpc>
                <a:spcPct val="90000"/>
              </a:lnSpc>
              <a:spcBef>
                <a:spcPct val="45000"/>
              </a:spcBef>
            </a:pPr>
            <a:r>
              <a:rPr lang="pt-PT" sz="2400" dirty="0" smtClean="0"/>
              <a:t>O que os líderes fazem; processo de influenciar um grupo no sentido de atingir objetivos.</a:t>
            </a:r>
          </a:p>
          <a:p>
            <a:pPr marL="342900" indent="22225" algn="just" eaLnBrk="0" hangingPunct="0">
              <a:lnSpc>
                <a:spcPct val="90000"/>
              </a:lnSpc>
              <a:spcBef>
                <a:spcPct val="45000"/>
              </a:spcBef>
              <a:buFont typeface="Arial" charset="0"/>
              <a:buChar char="•"/>
            </a:pPr>
            <a:r>
              <a:rPr lang="pt-PT" sz="2400" dirty="0" smtClean="0"/>
              <a:t>Idealmente, todos os gestores deviam ser líderes.</a:t>
            </a:r>
            <a:endParaRPr lang="pt-PT"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416675"/>
            <a:ext cx="3505200" cy="365125"/>
          </a:xfrm>
        </p:spPr>
        <p:txBody>
          <a:bodyPr/>
          <a:lstStyle/>
          <a:p>
            <a:r>
              <a:rPr lang="en-US" dirty="0" smtClean="0"/>
              <a:t>Copyright © 2016 Pearson Education, Inc.</a:t>
            </a:r>
            <a:endParaRPr lang="en-US" dirty="0"/>
          </a:p>
        </p:txBody>
      </p:sp>
      <p:sp>
        <p:nvSpPr>
          <p:cNvPr id="8" name="TextBox 7"/>
          <p:cNvSpPr txBox="1"/>
          <p:nvPr/>
        </p:nvSpPr>
        <p:spPr>
          <a:xfrm>
            <a:off x="8197269" y="6611779"/>
            <a:ext cx="946731" cy="261610"/>
          </a:xfrm>
          <a:prstGeom prst="rect">
            <a:avLst/>
          </a:prstGeom>
          <a:noFill/>
        </p:spPr>
        <p:txBody>
          <a:bodyPr wrap="square" rtlCol="0">
            <a:spAutoFit/>
          </a:bodyPr>
          <a:lstStyle/>
          <a:p>
            <a:r>
              <a:rPr lang="en-US" sz="1100" dirty="0" smtClean="0"/>
              <a:t>17 - 27</a:t>
            </a:r>
            <a:endParaRPr lang="en-US" sz="1100" dirty="0"/>
          </a:p>
        </p:txBody>
      </p:sp>
      <p:sp>
        <p:nvSpPr>
          <p:cNvPr id="7" name="Rectangle 2"/>
          <p:cNvSpPr>
            <a:spLocks noGrp="1" noChangeArrowheads="1"/>
          </p:cNvSpPr>
          <p:nvPr>
            <p:ph type="title"/>
          </p:nvPr>
        </p:nvSpPr>
        <p:spPr>
          <a:xfrm>
            <a:off x="685800" y="274638"/>
            <a:ext cx="7772400" cy="1143000"/>
          </a:xfrm>
        </p:spPr>
        <p:txBody>
          <a:bodyPr>
            <a:normAutofit fontScale="90000"/>
          </a:bodyPr>
          <a:lstStyle/>
          <a:p>
            <a:pPr algn="ctr"/>
            <a:r>
              <a:rPr lang="en-US" b="1" dirty="0" err="1" smtClean="0"/>
              <a:t>Perspetivas</a:t>
            </a:r>
            <a:r>
              <a:rPr lang="en-US" b="1" dirty="0" smtClean="0"/>
              <a:t> </a:t>
            </a:r>
            <a:r>
              <a:rPr lang="en-US" b="1" dirty="0" err="1" smtClean="0"/>
              <a:t>contemporâneas</a:t>
            </a:r>
            <a:r>
              <a:rPr lang="en-US" b="1" dirty="0" smtClean="0"/>
              <a:t> </a:t>
            </a:r>
            <a:r>
              <a:rPr lang="en-US" dirty="0" err="1" smtClean="0"/>
              <a:t>sobre</a:t>
            </a:r>
            <a:r>
              <a:rPr lang="en-US" dirty="0" smtClean="0"/>
              <a:t> a </a:t>
            </a:r>
            <a:r>
              <a:rPr lang="en-US" dirty="0" err="1" smtClean="0"/>
              <a:t>motivação</a:t>
            </a:r>
            <a:r>
              <a:rPr lang="en-US" dirty="0" smtClean="0"/>
              <a:t> (cont.)</a:t>
            </a:r>
            <a:endParaRPr lang="en-US" sz="3600" dirty="0" smtClean="0">
              <a:latin typeface="Calibri" pitchFamily="34" charset="0"/>
            </a:endParaRPr>
          </a:p>
        </p:txBody>
      </p:sp>
      <p:sp>
        <p:nvSpPr>
          <p:cNvPr id="9" name="Rectangle 3"/>
          <p:cNvSpPr txBox="1">
            <a:spLocks/>
          </p:cNvSpPr>
          <p:nvPr/>
        </p:nvSpPr>
        <p:spPr bwMode="auto">
          <a:xfrm>
            <a:off x="457200" y="2514600"/>
            <a:ext cx="8229600" cy="36115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Liderança transacional – </a:t>
            </a:r>
            <a:r>
              <a:rPr lang="pt-PT" sz="2400" dirty="0" smtClean="0"/>
              <a:t>líderes que utilizam sobretudo as trocas sociais para obterem resultados dos seus subordinados.</a:t>
            </a:r>
          </a:p>
          <a:p>
            <a:pPr marL="342900" indent="-342900" algn="just" eaLnBrk="0" hangingPunct="0">
              <a:spcBef>
                <a:spcPct val="20000"/>
              </a:spcBef>
              <a:buFont typeface="Arial" charset="0"/>
              <a:buChar char="•"/>
            </a:pPr>
            <a:endParaRPr lang="pt-PT" sz="1600" dirty="0" smtClean="0"/>
          </a:p>
          <a:p>
            <a:pPr marL="342900" indent="-342900" algn="just" eaLnBrk="0" hangingPunct="0">
              <a:spcBef>
                <a:spcPct val="20000"/>
              </a:spcBef>
              <a:buFont typeface="Arial" charset="0"/>
              <a:buChar char="•"/>
            </a:pPr>
            <a:r>
              <a:rPr lang="pt-PT" sz="2400" b="1" dirty="0" smtClean="0"/>
              <a:t>Liderança transformacional - </a:t>
            </a:r>
            <a:r>
              <a:rPr lang="pt-PT" sz="2400" dirty="0" smtClean="0"/>
              <a:t>líderes que estimulam e inspiram os seguidores a atingirem resultados extraordinários.</a:t>
            </a:r>
            <a:endParaRPr lang="pt-PT"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Copyright © 2016 Pearson Education, Inc.</a:t>
            </a:r>
            <a:endParaRPr lang="en-US"/>
          </a:p>
        </p:txBody>
      </p:sp>
      <p:sp>
        <p:nvSpPr>
          <p:cNvPr id="5" name="Rectangle 2"/>
          <p:cNvSpPr>
            <a:spLocks noGrp="1" noChangeArrowheads="1"/>
          </p:cNvSpPr>
          <p:nvPr>
            <p:ph type="title"/>
          </p:nvPr>
        </p:nvSpPr>
        <p:spPr>
          <a:xfrm>
            <a:off x="685800" y="274638"/>
            <a:ext cx="7772400" cy="1143000"/>
          </a:xfrm>
        </p:spPr>
        <p:txBody>
          <a:bodyPr>
            <a:normAutofit fontScale="90000"/>
          </a:bodyPr>
          <a:lstStyle/>
          <a:p>
            <a:pPr algn="ctr"/>
            <a:r>
              <a:rPr lang="en-US" b="1" dirty="0" err="1" smtClean="0"/>
              <a:t>Perspetivas</a:t>
            </a:r>
            <a:r>
              <a:rPr lang="en-US" b="1" dirty="0" smtClean="0"/>
              <a:t> </a:t>
            </a:r>
            <a:r>
              <a:rPr lang="en-US" b="1" dirty="0" err="1" smtClean="0"/>
              <a:t>contemporâneas</a:t>
            </a:r>
            <a:r>
              <a:rPr lang="en-US" b="1" dirty="0" smtClean="0"/>
              <a:t> </a:t>
            </a:r>
            <a:r>
              <a:rPr lang="en-US" dirty="0" err="1" smtClean="0"/>
              <a:t>sobre</a:t>
            </a:r>
            <a:r>
              <a:rPr lang="en-US" dirty="0" smtClean="0"/>
              <a:t> a </a:t>
            </a:r>
            <a:r>
              <a:rPr lang="en-US" dirty="0" err="1" smtClean="0"/>
              <a:t>motivação</a:t>
            </a:r>
            <a:r>
              <a:rPr lang="en-US" dirty="0" smtClean="0"/>
              <a:t> </a:t>
            </a:r>
            <a:r>
              <a:rPr lang="en-US" sz="2200" dirty="0" smtClean="0"/>
              <a:t>(cont.)</a:t>
            </a:r>
            <a:endParaRPr lang="en-US" sz="2200" dirty="0" smtClean="0">
              <a:latin typeface="Calibri" pitchFamily="34" charset="0"/>
            </a:endParaRPr>
          </a:p>
        </p:txBody>
      </p:sp>
      <p:sp>
        <p:nvSpPr>
          <p:cNvPr id="9" name="AutoShape 4"/>
          <p:cNvSpPr>
            <a:spLocks noChangeArrowheads="1"/>
          </p:cNvSpPr>
          <p:nvPr/>
        </p:nvSpPr>
        <p:spPr bwMode="auto">
          <a:xfrm>
            <a:off x="3733800" y="1443038"/>
            <a:ext cx="4648200" cy="4895850"/>
          </a:xfrm>
          <a:prstGeom prst="rightArrow">
            <a:avLst>
              <a:gd name="adj1" fmla="val 50000"/>
              <a:gd name="adj2" fmla="val 25000"/>
            </a:avLst>
          </a:prstGeom>
          <a:solidFill>
            <a:srgbClr val="DCAB4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sz="1800">
              <a:latin typeface="Arial" panose="020B0604020202020204" pitchFamily="34" charset="0"/>
            </a:endParaRPr>
          </a:p>
        </p:txBody>
      </p:sp>
      <p:sp>
        <p:nvSpPr>
          <p:cNvPr id="10" name="Text Box 3"/>
          <p:cNvSpPr txBox="1">
            <a:spLocks noChangeArrowheads="1"/>
          </p:cNvSpPr>
          <p:nvPr/>
        </p:nvSpPr>
        <p:spPr bwMode="auto">
          <a:xfrm>
            <a:off x="1066800" y="1600200"/>
            <a:ext cx="2660650" cy="4581525"/>
          </a:xfrm>
          <a:prstGeom prst="rect">
            <a:avLst/>
          </a:prstGeom>
          <a:solidFill>
            <a:srgbClr val="92D05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t-PT" sz="2000" b="1" dirty="0" err="1">
                <a:latin typeface="Arial" panose="020B0604020202020204" pitchFamily="34" charset="0"/>
              </a:rPr>
              <a:t>Transactional</a:t>
            </a:r>
            <a:r>
              <a:rPr lang="pt-PT" sz="2000" b="1" dirty="0">
                <a:latin typeface="Arial" panose="020B0604020202020204" pitchFamily="34" charset="0"/>
              </a:rPr>
              <a:t> </a:t>
            </a:r>
          </a:p>
          <a:p>
            <a:pPr algn="ctr" eaLnBrk="1" hangingPunct="1">
              <a:spcBef>
                <a:spcPct val="0"/>
              </a:spcBef>
              <a:buFontTx/>
              <a:buNone/>
            </a:pPr>
            <a:r>
              <a:rPr lang="pt-PT" sz="2000" b="1" dirty="0" err="1">
                <a:latin typeface="Arial" panose="020B0604020202020204" pitchFamily="34" charset="0"/>
              </a:rPr>
              <a:t>Leadership</a:t>
            </a:r>
            <a:endParaRPr lang="pt-PT" sz="2000" b="1" dirty="0">
              <a:latin typeface="Arial" panose="020B0604020202020204" pitchFamily="34" charset="0"/>
            </a:endParaRPr>
          </a:p>
          <a:p>
            <a:pPr algn="ctr" eaLnBrk="1" hangingPunct="1">
              <a:spcBef>
                <a:spcPct val="0"/>
              </a:spcBef>
              <a:buFontTx/>
              <a:buNone/>
            </a:pPr>
            <a:endParaRPr lang="pt-PT" sz="1400" b="1" dirty="0">
              <a:latin typeface="Arial" panose="020B0604020202020204" pitchFamily="34" charset="0"/>
            </a:endParaRPr>
          </a:p>
          <a:p>
            <a:pPr algn="ctr" eaLnBrk="1" hangingPunct="1">
              <a:spcBef>
                <a:spcPct val="0"/>
              </a:spcBef>
              <a:buFontTx/>
              <a:buChar char="•"/>
            </a:pPr>
            <a:r>
              <a:rPr lang="pt-PT" sz="2000" dirty="0">
                <a:latin typeface="Arial" panose="020B0604020202020204" pitchFamily="34" charset="0"/>
              </a:rPr>
              <a:t>  </a:t>
            </a:r>
            <a:r>
              <a:rPr lang="pt-PT" sz="2000" dirty="0" err="1">
                <a:latin typeface="Arial" panose="020B0604020202020204" pitchFamily="34" charset="0"/>
              </a:rPr>
              <a:t>Motivating</a:t>
            </a:r>
            <a:r>
              <a:rPr lang="pt-PT" sz="2000" dirty="0">
                <a:latin typeface="Arial" panose="020B0604020202020204" pitchFamily="34" charset="0"/>
              </a:rPr>
              <a:t> for </a:t>
            </a:r>
          </a:p>
          <a:p>
            <a:pPr algn="ctr" eaLnBrk="1" hangingPunct="1">
              <a:spcBef>
                <a:spcPct val="0"/>
              </a:spcBef>
              <a:buFontTx/>
              <a:buNone/>
            </a:pPr>
            <a:r>
              <a:rPr lang="pt-PT" sz="2000" dirty="0">
                <a:latin typeface="Arial" panose="020B0604020202020204" pitchFamily="34" charset="0"/>
              </a:rPr>
              <a:t>performance </a:t>
            </a:r>
            <a:r>
              <a:rPr lang="pt-PT" sz="2000" dirty="0" err="1">
                <a:latin typeface="Arial" panose="020B0604020202020204" pitchFamily="34" charset="0"/>
              </a:rPr>
              <a:t>at</a:t>
            </a:r>
            <a:endParaRPr lang="pt-PT" sz="2000" dirty="0">
              <a:latin typeface="Arial" panose="020B0604020202020204" pitchFamily="34" charset="0"/>
            </a:endParaRPr>
          </a:p>
          <a:p>
            <a:pPr algn="ctr" eaLnBrk="1" hangingPunct="1">
              <a:spcBef>
                <a:spcPct val="0"/>
              </a:spcBef>
              <a:buFontTx/>
              <a:buNone/>
            </a:pPr>
            <a:r>
              <a:rPr lang="pt-PT" sz="2000" dirty="0" err="1">
                <a:latin typeface="Arial" panose="020B0604020202020204" pitchFamily="34" charset="0"/>
              </a:rPr>
              <a:t>expected</a:t>
            </a:r>
            <a:r>
              <a:rPr lang="pt-PT" sz="2000" dirty="0">
                <a:latin typeface="Arial" panose="020B0604020202020204" pitchFamily="34" charset="0"/>
              </a:rPr>
              <a:t> </a:t>
            </a:r>
            <a:r>
              <a:rPr lang="pt-PT" sz="2000" dirty="0" err="1" smtClean="0">
                <a:latin typeface="Arial" panose="020B0604020202020204" pitchFamily="34" charset="0"/>
              </a:rPr>
              <a:t>levels</a:t>
            </a:r>
            <a:r>
              <a:rPr lang="pt-PT" sz="2000" dirty="0" smtClean="0">
                <a:latin typeface="Arial" panose="020B0604020202020204" pitchFamily="34" charset="0"/>
              </a:rPr>
              <a:t>.</a:t>
            </a:r>
            <a:endParaRPr lang="pt-PT" sz="2000" dirty="0">
              <a:latin typeface="Arial" panose="020B0604020202020204" pitchFamily="34" charset="0"/>
            </a:endParaRPr>
          </a:p>
          <a:p>
            <a:pPr algn="ctr" eaLnBrk="1" hangingPunct="1">
              <a:spcBef>
                <a:spcPct val="0"/>
              </a:spcBef>
              <a:buFontTx/>
              <a:buNone/>
            </a:pPr>
            <a:endParaRPr lang="pt-PT" sz="1000" dirty="0">
              <a:latin typeface="Arial" panose="020B0604020202020204" pitchFamily="34" charset="0"/>
            </a:endParaRPr>
          </a:p>
          <a:p>
            <a:pPr algn="ctr" eaLnBrk="1" hangingPunct="1">
              <a:spcBef>
                <a:spcPct val="0"/>
              </a:spcBef>
              <a:buFontTx/>
              <a:buChar char="•"/>
            </a:pPr>
            <a:r>
              <a:rPr lang="pt-PT" sz="2000" dirty="0">
                <a:latin typeface="Arial" panose="020B0604020202020204" pitchFamily="34" charset="0"/>
              </a:rPr>
              <a:t>  </a:t>
            </a:r>
            <a:r>
              <a:rPr lang="pt-PT" sz="2000" dirty="0" err="1">
                <a:latin typeface="Arial" panose="020B0604020202020204" pitchFamily="34" charset="0"/>
              </a:rPr>
              <a:t>Initiating</a:t>
            </a:r>
            <a:r>
              <a:rPr lang="pt-PT" sz="2000" dirty="0">
                <a:latin typeface="Arial" panose="020B0604020202020204" pitchFamily="34" charset="0"/>
              </a:rPr>
              <a:t> </a:t>
            </a:r>
          </a:p>
          <a:p>
            <a:pPr algn="ctr" eaLnBrk="1" hangingPunct="1">
              <a:spcBef>
                <a:spcPct val="0"/>
              </a:spcBef>
              <a:buFontTx/>
              <a:buNone/>
            </a:pPr>
            <a:r>
              <a:rPr lang="pt-PT" sz="2000" dirty="0" err="1">
                <a:latin typeface="Arial" panose="020B0604020202020204" pitchFamily="34" charset="0"/>
              </a:rPr>
              <a:t>structure</a:t>
            </a:r>
            <a:r>
              <a:rPr lang="pt-PT" sz="2000" dirty="0">
                <a:latin typeface="Arial" panose="020B0604020202020204" pitchFamily="34" charset="0"/>
              </a:rPr>
              <a:t> to</a:t>
            </a:r>
          </a:p>
          <a:p>
            <a:pPr algn="ctr" eaLnBrk="1" hangingPunct="1">
              <a:spcBef>
                <a:spcPct val="0"/>
              </a:spcBef>
              <a:buFontTx/>
              <a:buNone/>
            </a:pPr>
            <a:r>
              <a:rPr lang="pt-PT" sz="2000" dirty="0" err="1">
                <a:latin typeface="Arial" panose="020B0604020202020204" pitchFamily="34" charset="0"/>
              </a:rPr>
              <a:t>clarify</a:t>
            </a:r>
            <a:r>
              <a:rPr lang="pt-PT" sz="2000" dirty="0">
                <a:latin typeface="Arial" panose="020B0604020202020204" pitchFamily="34" charset="0"/>
              </a:rPr>
              <a:t> roles </a:t>
            </a:r>
          </a:p>
          <a:p>
            <a:pPr algn="ctr" eaLnBrk="1" hangingPunct="1">
              <a:spcBef>
                <a:spcPct val="0"/>
              </a:spcBef>
              <a:buFontTx/>
              <a:buNone/>
            </a:pPr>
            <a:r>
              <a:rPr lang="pt-PT" sz="2000" dirty="0" err="1">
                <a:latin typeface="Arial" panose="020B0604020202020204" pitchFamily="34" charset="0"/>
              </a:rPr>
              <a:t>and</a:t>
            </a:r>
            <a:r>
              <a:rPr lang="pt-PT" sz="2000" dirty="0">
                <a:latin typeface="Arial" panose="020B0604020202020204" pitchFamily="34" charset="0"/>
              </a:rPr>
              <a:t> </a:t>
            </a:r>
            <a:r>
              <a:rPr lang="pt-PT" sz="2000" dirty="0" err="1" smtClean="0">
                <a:latin typeface="Arial" panose="020B0604020202020204" pitchFamily="34" charset="0"/>
              </a:rPr>
              <a:t>tasks</a:t>
            </a:r>
            <a:r>
              <a:rPr lang="pt-PT" sz="2000" dirty="0" smtClean="0">
                <a:latin typeface="Arial" panose="020B0604020202020204" pitchFamily="34" charset="0"/>
              </a:rPr>
              <a:t>.</a:t>
            </a:r>
            <a:endParaRPr lang="pt-PT" sz="2000" dirty="0">
              <a:latin typeface="Arial" panose="020B0604020202020204" pitchFamily="34" charset="0"/>
            </a:endParaRPr>
          </a:p>
          <a:p>
            <a:pPr algn="ctr" eaLnBrk="1" hangingPunct="1">
              <a:spcBef>
                <a:spcPct val="0"/>
              </a:spcBef>
              <a:buFontTx/>
              <a:buNone/>
            </a:pPr>
            <a:endParaRPr lang="pt-PT" sz="1000" dirty="0">
              <a:latin typeface="Arial" panose="020B0604020202020204" pitchFamily="34" charset="0"/>
            </a:endParaRPr>
          </a:p>
          <a:p>
            <a:pPr algn="ctr" eaLnBrk="1" hangingPunct="1">
              <a:spcBef>
                <a:spcPct val="0"/>
              </a:spcBef>
              <a:buFontTx/>
              <a:buChar char="•"/>
            </a:pPr>
            <a:r>
              <a:rPr lang="pt-PT" sz="2000" dirty="0">
                <a:latin typeface="Arial" panose="020B0604020202020204" pitchFamily="34" charset="0"/>
              </a:rPr>
              <a:t>  </a:t>
            </a:r>
            <a:r>
              <a:rPr lang="pt-PT" sz="2000" dirty="0" err="1">
                <a:latin typeface="Arial" panose="020B0604020202020204" pitchFamily="34" charset="0"/>
              </a:rPr>
              <a:t>Stressing</a:t>
            </a:r>
            <a:r>
              <a:rPr lang="pt-PT" sz="2000" dirty="0">
                <a:latin typeface="Arial" panose="020B0604020202020204" pitchFamily="34" charset="0"/>
              </a:rPr>
              <a:t> </a:t>
            </a:r>
            <a:r>
              <a:rPr lang="pt-PT" sz="2000" dirty="0" err="1">
                <a:latin typeface="Arial" panose="020B0604020202020204" pitchFamily="34" charset="0"/>
              </a:rPr>
              <a:t>the</a:t>
            </a:r>
            <a:endParaRPr lang="pt-PT" sz="2000" dirty="0">
              <a:latin typeface="Arial" panose="020B0604020202020204" pitchFamily="34" charset="0"/>
            </a:endParaRPr>
          </a:p>
          <a:p>
            <a:pPr algn="ctr" eaLnBrk="1" hangingPunct="1">
              <a:spcBef>
                <a:spcPct val="0"/>
              </a:spcBef>
              <a:buFontTx/>
              <a:buNone/>
            </a:pPr>
            <a:r>
              <a:rPr lang="pt-PT" sz="2000" dirty="0">
                <a:latin typeface="Arial" panose="020B0604020202020204" pitchFamily="34" charset="0"/>
              </a:rPr>
              <a:t>link </a:t>
            </a:r>
            <a:r>
              <a:rPr lang="pt-PT" sz="2000" dirty="0" err="1">
                <a:latin typeface="Arial" panose="020B0604020202020204" pitchFamily="34" charset="0"/>
              </a:rPr>
              <a:t>between</a:t>
            </a:r>
            <a:endParaRPr lang="pt-PT" sz="2000" dirty="0">
              <a:latin typeface="Arial" panose="020B0604020202020204" pitchFamily="34" charset="0"/>
            </a:endParaRPr>
          </a:p>
          <a:p>
            <a:pPr algn="ctr" eaLnBrk="1" hangingPunct="1">
              <a:spcBef>
                <a:spcPct val="0"/>
              </a:spcBef>
              <a:buFontTx/>
              <a:buNone/>
            </a:pPr>
            <a:r>
              <a:rPr lang="pt-PT" sz="2000" dirty="0" err="1">
                <a:latin typeface="Arial" panose="020B0604020202020204" pitchFamily="34" charset="0"/>
              </a:rPr>
              <a:t>reward</a:t>
            </a:r>
            <a:r>
              <a:rPr lang="pt-PT" sz="2000" dirty="0">
                <a:latin typeface="Arial" panose="020B0604020202020204" pitchFamily="34" charset="0"/>
              </a:rPr>
              <a:t> </a:t>
            </a:r>
            <a:r>
              <a:rPr lang="pt-PT" sz="2000" dirty="0" err="1">
                <a:latin typeface="Arial" panose="020B0604020202020204" pitchFamily="34" charset="0"/>
              </a:rPr>
              <a:t>and</a:t>
            </a:r>
            <a:endParaRPr lang="pt-PT" sz="2000" dirty="0">
              <a:latin typeface="Arial" panose="020B0604020202020204" pitchFamily="34" charset="0"/>
            </a:endParaRPr>
          </a:p>
          <a:p>
            <a:pPr algn="ctr" eaLnBrk="1" hangingPunct="1">
              <a:spcBef>
                <a:spcPct val="0"/>
              </a:spcBef>
              <a:buFontTx/>
              <a:buNone/>
            </a:pPr>
            <a:r>
              <a:rPr lang="pt-PT" sz="2000" dirty="0" err="1">
                <a:latin typeface="Arial" panose="020B0604020202020204" pitchFamily="34" charset="0"/>
              </a:rPr>
              <a:t>goal</a:t>
            </a:r>
            <a:r>
              <a:rPr lang="pt-PT" sz="2000" dirty="0">
                <a:latin typeface="Arial" panose="020B0604020202020204" pitchFamily="34" charset="0"/>
              </a:rPr>
              <a:t> </a:t>
            </a:r>
            <a:r>
              <a:rPr lang="pt-PT" sz="2000" dirty="0" err="1" smtClean="0">
                <a:latin typeface="Arial" panose="020B0604020202020204" pitchFamily="34" charset="0"/>
              </a:rPr>
              <a:t>achievement</a:t>
            </a:r>
            <a:r>
              <a:rPr lang="pt-PT" sz="2000" dirty="0" smtClean="0">
                <a:latin typeface="Arial" panose="020B0604020202020204" pitchFamily="34" charset="0"/>
              </a:rPr>
              <a:t>.</a:t>
            </a:r>
            <a:endParaRPr lang="pt-PT" sz="2000" dirty="0">
              <a:latin typeface="Arial" panose="020B0604020202020204" pitchFamily="34" charset="0"/>
            </a:endParaRPr>
          </a:p>
        </p:txBody>
      </p:sp>
      <p:sp>
        <p:nvSpPr>
          <p:cNvPr id="11" name="Text Box 6"/>
          <p:cNvSpPr txBox="1">
            <a:spLocks noChangeArrowheads="1"/>
          </p:cNvSpPr>
          <p:nvPr/>
        </p:nvSpPr>
        <p:spPr bwMode="auto">
          <a:xfrm>
            <a:off x="2651125" y="16462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latin typeface="Arial" panose="020B0604020202020204" pitchFamily="34" charset="0"/>
            </a:endParaRPr>
          </a:p>
        </p:txBody>
      </p:sp>
      <p:sp>
        <p:nvSpPr>
          <p:cNvPr id="12" name="Text Box 8"/>
          <p:cNvSpPr txBox="1">
            <a:spLocks noChangeArrowheads="1"/>
          </p:cNvSpPr>
          <p:nvPr/>
        </p:nvSpPr>
        <p:spPr bwMode="auto">
          <a:xfrm>
            <a:off x="4114800" y="2701925"/>
            <a:ext cx="3405188"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t-PT" sz="2000" b="1">
                <a:latin typeface="Arial" panose="020B0604020202020204" pitchFamily="34" charset="0"/>
              </a:rPr>
              <a:t>Transformational Leadership</a:t>
            </a:r>
          </a:p>
          <a:p>
            <a:pPr algn="ctr" eaLnBrk="1" hangingPunct="1">
              <a:spcBef>
                <a:spcPct val="0"/>
              </a:spcBef>
              <a:buFontTx/>
              <a:buNone/>
            </a:pPr>
            <a:endParaRPr lang="pt-PT" sz="1000">
              <a:latin typeface="Arial" panose="020B0604020202020204" pitchFamily="34" charset="0"/>
            </a:endParaRPr>
          </a:p>
          <a:p>
            <a:pPr algn="ctr" eaLnBrk="1" hangingPunct="1">
              <a:spcBef>
                <a:spcPct val="0"/>
              </a:spcBef>
              <a:buFontTx/>
              <a:buChar char="•"/>
            </a:pPr>
            <a:r>
              <a:rPr lang="pt-PT" sz="2000">
                <a:latin typeface="Arial" panose="020B0604020202020204" pitchFamily="34" charset="0"/>
              </a:rPr>
              <a:t>  Motivating for performance</a:t>
            </a:r>
          </a:p>
          <a:p>
            <a:pPr algn="ctr" eaLnBrk="1" hangingPunct="1">
              <a:spcBef>
                <a:spcPct val="0"/>
              </a:spcBef>
              <a:buFontTx/>
              <a:buNone/>
            </a:pPr>
            <a:r>
              <a:rPr lang="pt-PT" sz="2000">
                <a:latin typeface="Arial" panose="020B0604020202020204" pitchFamily="34" charset="0"/>
              </a:rPr>
              <a:t>beyond expectations</a:t>
            </a:r>
          </a:p>
          <a:p>
            <a:pPr algn="ctr" eaLnBrk="1" hangingPunct="1">
              <a:spcBef>
                <a:spcPct val="0"/>
              </a:spcBef>
              <a:buFontTx/>
              <a:buChar char="•"/>
            </a:pPr>
            <a:r>
              <a:rPr lang="pt-PT" sz="2000">
                <a:latin typeface="Arial" panose="020B0604020202020204" pitchFamily="34" charset="0"/>
              </a:rPr>
              <a:t>  Inspiring for missions </a:t>
            </a:r>
          </a:p>
          <a:p>
            <a:pPr algn="ctr" eaLnBrk="1" hangingPunct="1">
              <a:spcBef>
                <a:spcPct val="0"/>
              </a:spcBef>
              <a:buFontTx/>
              <a:buNone/>
            </a:pPr>
            <a:r>
              <a:rPr lang="pt-PT" sz="2000">
                <a:latin typeface="Arial" panose="020B0604020202020204" pitchFamily="34" charset="0"/>
              </a:rPr>
              <a:t>beyond self interest</a:t>
            </a:r>
          </a:p>
          <a:p>
            <a:pPr algn="ctr" eaLnBrk="1" hangingPunct="1">
              <a:spcBef>
                <a:spcPct val="0"/>
              </a:spcBef>
              <a:buFontTx/>
              <a:buChar char="•"/>
            </a:pPr>
            <a:r>
              <a:rPr lang="pt-PT" sz="2000">
                <a:latin typeface="Arial" panose="020B0604020202020204" pitchFamily="34" charset="0"/>
              </a:rPr>
              <a:t>  Instilling confidence to</a:t>
            </a:r>
          </a:p>
          <a:p>
            <a:pPr algn="ctr" eaLnBrk="1" hangingPunct="1">
              <a:spcBef>
                <a:spcPct val="0"/>
              </a:spcBef>
              <a:buFontTx/>
              <a:buNone/>
            </a:pPr>
            <a:r>
              <a:rPr lang="pt-PT" sz="2000">
                <a:latin typeface="Arial" panose="020B0604020202020204" pitchFamily="34" charset="0"/>
              </a:rPr>
              <a:t>achieve superior performance</a:t>
            </a:r>
          </a:p>
        </p:txBody>
      </p:sp>
    </p:spTree>
    <p:extLst>
      <p:ext uri="{BB962C8B-B14F-4D97-AF65-F5344CB8AC3E}">
        <p14:creationId xmlns:p14="http://schemas.microsoft.com/office/powerpoint/2010/main" val="3204207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416675"/>
            <a:ext cx="3429000" cy="365125"/>
          </a:xfrm>
        </p:spPr>
        <p:txBody>
          <a:bodyPr/>
          <a:lstStyle/>
          <a:p>
            <a:r>
              <a:rPr lang="en-US" dirty="0" smtClean="0"/>
              <a:t>Copyright © 2016 Pearson Education, Inc.</a:t>
            </a:r>
            <a:endParaRPr lang="en-US" dirty="0"/>
          </a:p>
        </p:txBody>
      </p:sp>
      <p:sp>
        <p:nvSpPr>
          <p:cNvPr id="6" name="TextBox 5"/>
          <p:cNvSpPr txBox="1"/>
          <p:nvPr/>
        </p:nvSpPr>
        <p:spPr>
          <a:xfrm>
            <a:off x="8077200" y="6488668"/>
            <a:ext cx="685800" cy="261610"/>
          </a:xfrm>
          <a:prstGeom prst="rect">
            <a:avLst/>
          </a:prstGeom>
          <a:noFill/>
        </p:spPr>
        <p:txBody>
          <a:bodyPr wrap="square" rtlCol="0">
            <a:spAutoFit/>
          </a:bodyPr>
          <a:lstStyle/>
          <a:p>
            <a:r>
              <a:rPr lang="en-US" sz="1100" dirty="0" smtClean="0"/>
              <a:t>17 - 28</a:t>
            </a:r>
            <a:endParaRPr lang="en-US" sz="1100" dirty="0"/>
          </a:p>
        </p:txBody>
      </p:sp>
      <p:sp>
        <p:nvSpPr>
          <p:cNvPr id="7" name="Rectangle 2"/>
          <p:cNvSpPr>
            <a:spLocks noGrp="1" noChangeArrowheads="1"/>
          </p:cNvSpPr>
          <p:nvPr>
            <p:ph type="title"/>
          </p:nvPr>
        </p:nvSpPr>
        <p:spPr>
          <a:xfrm>
            <a:off x="685800" y="274638"/>
            <a:ext cx="7772400" cy="1143000"/>
          </a:xfrm>
        </p:spPr>
        <p:txBody>
          <a:bodyPr>
            <a:normAutofit fontScale="90000"/>
          </a:bodyPr>
          <a:lstStyle/>
          <a:p>
            <a:pPr algn="ctr"/>
            <a:r>
              <a:rPr lang="en-US" b="1" dirty="0" err="1" smtClean="0"/>
              <a:t>Perspetivas</a:t>
            </a:r>
            <a:r>
              <a:rPr lang="en-US" b="1" dirty="0" smtClean="0"/>
              <a:t> </a:t>
            </a:r>
            <a:r>
              <a:rPr lang="en-US" b="1" dirty="0" err="1" smtClean="0"/>
              <a:t>contemporâneas</a:t>
            </a:r>
            <a:r>
              <a:rPr lang="en-US" b="1" dirty="0" smtClean="0"/>
              <a:t> </a:t>
            </a:r>
            <a:r>
              <a:rPr lang="en-US" dirty="0" err="1" smtClean="0"/>
              <a:t>sobre</a:t>
            </a:r>
            <a:r>
              <a:rPr lang="en-US" dirty="0" smtClean="0"/>
              <a:t> a </a:t>
            </a:r>
            <a:r>
              <a:rPr lang="en-US" dirty="0" err="1" smtClean="0"/>
              <a:t>motivação</a:t>
            </a:r>
            <a:r>
              <a:rPr lang="en-US" dirty="0" smtClean="0"/>
              <a:t> </a:t>
            </a:r>
            <a:r>
              <a:rPr lang="en-US" sz="2200" dirty="0" smtClean="0"/>
              <a:t>(cont.)</a:t>
            </a:r>
            <a:endParaRPr lang="en-US" sz="2200" dirty="0" smtClean="0">
              <a:latin typeface="Calibri" pitchFamily="34" charset="0"/>
            </a:endParaRPr>
          </a:p>
        </p:txBody>
      </p:sp>
      <p:sp>
        <p:nvSpPr>
          <p:cNvPr id="9" name="Rectangle 3"/>
          <p:cNvSpPr txBox="1">
            <a:spLocks/>
          </p:cNvSpPr>
          <p:nvPr/>
        </p:nvSpPr>
        <p:spPr bwMode="auto">
          <a:xfrm>
            <a:off x="457200" y="2362200"/>
            <a:ext cx="8229600" cy="3763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Líder carismático  - </a:t>
            </a:r>
            <a:r>
              <a:rPr lang="pt-PT" sz="2400" dirty="0" smtClean="0"/>
              <a:t>líder entusiasta e autoconfiante, cuja personalidade e ações influenciam as pessoas a agirem de determinada maneira.</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Liderança visionária – </a:t>
            </a:r>
            <a:r>
              <a:rPr lang="pt-PT" sz="2400" dirty="0" smtClean="0"/>
              <a:t>capacidade de criar e articular uma visão de futuro realista, credível e atrativa, no sentido de melhorar a situação atual</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416675"/>
            <a:ext cx="3886200" cy="365125"/>
          </a:xfrm>
        </p:spPr>
        <p:txBody>
          <a:bodyPr/>
          <a:lstStyle/>
          <a:p>
            <a:r>
              <a:rPr lang="en-US" dirty="0" smtClean="0"/>
              <a:t>Copyright © 2016 Pearson Education, Inc.</a:t>
            </a:r>
            <a:endParaRPr lang="en-US" dirty="0"/>
          </a:p>
        </p:txBody>
      </p:sp>
      <p:sp>
        <p:nvSpPr>
          <p:cNvPr id="6" name="TextBox 5"/>
          <p:cNvSpPr txBox="1"/>
          <p:nvPr/>
        </p:nvSpPr>
        <p:spPr>
          <a:xfrm>
            <a:off x="8001000" y="6488668"/>
            <a:ext cx="946731" cy="261610"/>
          </a:xfrm>
          <a:prstGeom prst="rect">
            <a:avLst/>
          </a:prstGeom>
          <a:noFill/>
        </p:spPr>
        <p:txBody>
          <a:bodyPr wrap="square" rtlCol="0">
            <a:spAutoFit/>
          </a:bodyPr>
          <a:lstStyle/>
          <a:p>
            <a:r>
              <a:rPr lang="en-US" sz="1100" dirty="0" smtClean="0"/>
              <a:t>17 - 29</a:t>
            </a:r>
            <a:endParaRPr lang="en-US" sz="1100" dirty="0"/>
          </a:p>
        </p:txBody>
      </p:sp>
      <p:sp>
        <p:nvSpPr>
          <p:cNvPr id="7" name="Rectangle 2"/>
          <p:cNvSpPr>
            <a:spLocks noGrp="1" noChangeArrowheads="1"/>
          </p:cNvSpPr>
          <p:nvPr>
            <p:ph type="title"/>
          </p:nvPr>
        </p:nvSpPr>
        <p:spPr>
          <a:xfrm>
            <a:off x="685800" y="274638"/>
            <a:ext cx="7772400" cy="1143000"/>
          </a:xfrm>
        </p:spPr>
        <p:txBody>
          <a:bodyPr>
            <a:normAutofit fontScale="90000"/>
          </a:bodyPr>
          <a:lstStyle/>
          <a:p>
            <a:pPr algn="ctr"/>
            <a:r>
              <a:rPr lang="en-US" b="1" dirty="0" err="1" smtClean="0"/>
              <a:t>Perspetivas</a:t>
            </a:r>
            <a:r>
              <a:rPr lang="en-US" b="1" dirty="0" smtClean="0"/>
              <a:t> </a:t>
            </a:r>
            <a:r>
              <a:rPr lang="en-US" b="1" dirty="0" err="1" smtClean="0"/>
              <a:t>contemporâneas</a:t>
            </a:r>
            <a:r>
              <a:rPr lang="en-US" b="1" dirty="0" smtClean="0"/>
              <a:t> </a:t>
            </a:r>
            <a:r>
              <a:rPr lang="en-US" dirty="0" err="1" smtClean="0"/>
              <a:t>sobre</a:t>
            </a:r>
            <a:r>
              <a:rPr lang="en-US" dirty="0" smtClean="0"/>
              <a:t> a </a:t>
            </a:r>
            <a:r>
              <a:rPr lang="en-US" dirty="0" err="1" smtClean="0"/>
              <a:t>motivação</a:t>
            </a:r>
            <a:r>
              <a:rPr lang="en-US" dirty="0" smtClean="0"/>
              <a:t> </a:t>
            </a:r>
            <a:r>
              <a:rPr lang="en-US" sz="2200" dirty="0" smtClean="0"/>
              <a:t>(cont.)</a:t>
            </a:r>
            <a:endParaRPr lang="en-US" sz="2200" dirty="0" smtClean="0">
              <a:latin typeface="Calibri" pitchFamily="34" charset="0"/>
            </a:endParaRPr>
          </a:p>
        </p:txBody>
      </p:sp>
      <p:sp>
        <p:nvSpPr>
          <p:cNvPr id="9" name="Rectangle 3"/>
          <p:cNvSpPr txBox="1">
            <a:spLocks/>
          </p:cNvSpPr>
          <p:nvPr/>
        </p:nvSpPr>
        <p:spPr bwMode="auto">
          <a:xfrm>
            <a:off x="457200" y="2286000"/>
            <a:ext cx="8229600" cy="3840163"/>
          </a:xfrm>
          <a:prstGeom prst="rect">
            <a:avLst/>
          </a:prstGeom>
          <a:noFill/>
          <a:ln w="9525">
            <a:noFill/>
            <a:miter lim="800000"/>
            <a:headEnd/>
            <a:tailEnd/>
          </a:ln>
        </p:spPr>
        <p:txBody>
          <a:bodyPr/>
          <a:lstStyle/>
          <a:p>
            <a:pPr algn="just" eaLnBrk="0" hangingPunct="0">
              <a:spcBef>
                <a:spcPct val="20000"/>
              </a:spcBef>
            </a:pPr>
            <a:r>
              <a:rPr lang="pt-PT" sz="2400" b="1" dirty="0" smtClean="0"/>
              <a:t>Liderança de equipas</a:t>
            </a:r>
          </a:p>
          <a:p>
            <a:pPr algn="just" eaLnBrk="0" hangingPunct="0">
              <a:spcBef>
                <a:spcPct val="20000"/>
              </a:spcBef>
            </a:pPr>
            <a:endParaRPr lang="pt-PT" sz="800" b="1" dirty="0"/>
          </a:p>
          <a:p>
            <a:pPr algn="just" eaLnBrk="0" hangingPunct="0">
              <a:spcBef>
                <a:spcPct val="20000"/>
              </a:spcBef>
            </a:pPr>
            <a:r>
              <a:rPr lang="pt-PT" sz="2400" dirty="0" smtClean="0"/>
              <a:t>Muitos líderes não conseguem dar resposta às necessidades atuais, de liderar em contexto de equipa.</a:t>
            </a:r>
          </a:p>
          <a:p>
            <a:pPr marL="342900" indent="-342900" algn="just" eaLnBrk="0" hangingPunct="0">
              <a:spcBef>
                <a:spcPct val="20000"/>
              </a:spcBef>
              <a:buFont typeface="Arial" charset="0"/>
              <a:buChar char="•"/>
            </a:pPr>
            <a:endParaRPr lang="pt-PT" sz="800" dirty="0" smtClean="0"/>
          </a:p>
          <a:p>
            <a:pPr algn="just" eaLnBrk="0" hangingPunct="0">
              <a:spcBef>
                <a:spcPct val="20000"/>
              </a:spcBef>
            </a:pPr>
            <a:r>
              <a:rPr lang="pt-PT" sz="2400" dirty="0" smtClean="0"/>
              <a:t>A função de um líder de equipa tem duas prioridades: </a:t>
            </a:r>
          </a:p>
          <a:p>
            <a:pPr marL="971550" lvl="1" indent="-514350" algn="just" eaLnBrk="0" hangingPunct="0">
              <a:spcBef>
                <a:spcPct val="20000"/>
              </a:spcBef>
              <a:buFontTx/>
              <a:buAutoNum type="arabicPeriod"/>
            </a:pPr>
            <a:r>
              <a:rPr lang="pt-PT" sz="2400" dirty="0" smtClean="0"/>
              <a:t>Gerir as fronteiras externas da equipa.</a:t>
            </a:r>
          </a:p>
          <a:p>
            <a:pPr marL="971550" lvl="1" indent="-514350" algn="just" eaLnBrk="0" hangingPunct="0">
              <a:spcBef>
                <a:spcPct val="20000"/>
              </a:spcBef>
              <a:buFontTx/>
              <a:buAutoNum type="arabicPeriod"/>
            </a:pPr>
            <a:r>
              <a:rPr lang="pt-PT" sz="2400" dirty="0" smtClean="0"/>
              <a:t>Facilitar os processos da equipa.</a:t>
            </a:r>
            <a:endParaRPr lang="pt-PT"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a:xfrm>
            <a:off x="696468" y="152400"/>
            <a:ext cx="7772400" cy="1143000"/>
          </a:xfrm>
        </p:spPr>
        <p:txBody>
          <a:bodyPr>
            <a:normAutofit fontScale="90000"/>
          </a:bodyPr>
          <a:lstStyle/>
          <a:p>
            <a:pPr algn="ctr"/>
            <a:r>
              <a:rPr lang="en-US" dirty="0" err="1" smtClean="0"/>
              <a:t>figura</a:t>
            </a:r>
            <a:r>
              <a:rPr lang="en-US" sz="3600" dirty="0" smtClean="0"/>
              <a:t> 17-5</a:t>
            </a:r>
            <a:br>
              <a:rPr lang="en-US" sz="3600" dirty="0" smtClean="0"/>
            </a:br>
            <a:r>
              <a:rPr lang="en-US" b="1" dirty="0" err="1" smtClean="0"/>
              <a:t>papéis</a:t>
            </a:r>
            <a:r>
              <a:rPr lang="en-US" b="1" dirty="0" smtClean="0"/>
              <a:t> dos </a:t>
            </a:r>
            <a:r>
              <a:rPr lang="en-US" b="1" dirty="0" err="1" smtClean="0"/>
              <a:t>líderes</a:t>
            </a:r>
            <a:r>
              <a:rPr lang="en-US" b="1" dirty="0" smtClean="0"/>
              <a:t> de </a:t>
            </a:r>
            <a:r>
              <a:rPr lang="en-US" b="1" dirty="0" err="1" smtClean="0"/>
              <a:t>equipas</a:t>
            </a:r>
            <a:endParaRPr lang="en-US" sz="3600" b="1" dirty="0" smtClean="0">
              <a:latin typeface="Calibri" pitchFamily="34" charset="0"/>
            </a:endParaRPr>
          </a:p>
        </p:txBody>
      </p:sp>
      <p:sp>
        <p:nvSpPr>
          <p:cNvPr id="4" name="Footer Placeholder 3"/>
          <p:cNvSpPr>
            <a:spLocks noGrp="1"/>
          </p:cNvSpPr>
          <p:nvPr>
            <p:ph type="ftr" sz="quarter" idx="11"/>
          </p:nvPr>
        </p:nvSpPr>
        <p:spPr>
          <a:xfrm>
            <a:off x="228600" y="6416675"/>
            <a:ext cx="3962400" cy="365125"/>
          </a:xfrm>
        </p:spPr>
        <p:txBody>
          <a:bodyPr/>
          <a:lstStyle/>
          <a:p>
            <a:r>
              <a:rPr lang="en-US" dirty="0" smtClean="0"/>
              <a:t>Copyright © 2016 Pearson Education, Inc.</a:t>
            </a:r>
            <a:endParaRPr lang="en-US" dirty="0"/>
          </a:p>
        </p:txBody>
      </p:sp>
      <p:sp>
        <p:nvSpPr>
          <p:cNvPr id="6" name="TextBox 5"/>
          <p:cNvSpPr txBox="1"/>
          <p:nvPr/>
        </p:nvSpPr>
        <p:spPr>
          <a:xfrm>
            <a:off x="8305800" y="6488668"/>
            <a:ext cx="838200" cy="261610"/>
          </a:xfrm>
          <a:prstGeom prst="rect">
            <a:avLst/>
          </a:prstGeom>
          <a:noFill/>
        </p:spPr>
        <p:txBody>
          <a:bodyPr wrap="square" rtlCol="0">
            <a:spAutoFit/>
          </a:bodyPr>
          <a:lstStyle/>
          <a:p>
            <a:r>
              <a:rPr lang="en-US" sz="1100" dirty="0" smtClean="0"/>
              <a:t>17 - 30</a:t>
            </a:r>
            <a:endParaRPr lang="en-US" sz="1100" dirty="0"/>
          </a:p>
        </p:txBody>
      </p:sp>
      <p:pic>
        <p:nvPicPr>
          <p:cNvPr id="2" name="Picture 1"/>
          <p:cNvPicPr>
            <a:picLocks noChangeAspect="1"/>
          </p:cNvPicPr>
          <p:nvPr/>
        </p:nvPicPr>
        <p:blipFill>
          <a:blip r:embed="rId3"/>
          <a:stretch>
            <a:fillRect/>
          </a:stretch>
        </p:blipFill>
        <p:spPr>
          <a:xfrm>
            <a:off x="582168" y="1453896"/>
            <a:ext cx="8001000" cy="4992304"/>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685800" y="274638"/>
            <a:ext cx="7908634" cy="1143000"/>
          </a:xfrm>
        </p:spPr>
        <p:txBody>
          <a:bodyPr>
            <a:normAutofit fontScale="90000"/>
          </a:bodyPr>
          <a:lstStyle/>
          <a:p>
            <a:pPr algn="ctr"/>
            <a:r>
              <a:rPr lang="en-US" b="1" dirty="0" err="1" smtClean="0"/>
              <a:t>Tópicos</a:t>
            </a:r>
            <a:r>
              <a:rPr lang="en-US" b="1" dirty="0" smtClean="0"/>
              <a:t> de </a:t>
            </a:r>
            <a:r>
              <a:rPr lang="en-US" b="1" dirty="0" err="1" smtClean="0"/>
              <a:t>liderança</a:t>
            </a:r>
            <a:r>
              <a:rPr lang="en-US" b="1" dirty="0" smtClean="0"/>
              <a:t> </a:t>
            </a:r>
            <a:br>
              <a:rPr lang="en-US" b="1" dirty="0" smtClean="0"/>
            </a:br>
            <a:r>
              <a:rPr lang="en-US" b="1" dirty="0" smtClean="0"/>
              <a:t>no </a:t>
            </a:r>
            <a:r>
              <a:rPr lang="en-US" b="1" dirty="0" err="1" smtClean="0"/>
              <a:t>século</a:t>
            </a:r>
            <a:r>
              <a:rPr lang="en-US" b="1" dirty="0" smtClean="0"/>
              <a:t> XXI</a:t>
            </a:r>
            <a:endParaRPr lang="en-US" sz="3600" b="1" dirty="0" smtClean="0">
              <a:latin typeface="Calibri" pitchFamily="34" charset="0"/>
            </a:endParaRPr>
          </a:p>
        </p:txBody>
      </p:sp>
      <p:sp>
        <p:nvSpPr>
          <p:cNvPr id="4" name="Footer Placeholder 3"/>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6" name="TextBox 5"/>
          <p:cNvSpPr txBox="1"/>
          <p:nvPr/>
        </p:nvSpPr>
        <p:spPr>
          <a:xfrm>
            <a:off x="8044869" y="6488668"/>
            <a:ext cx="1099131" cy="261610"/>
          </a:xfrm>
          <a:prstGeom prst="rect">
            <a:avLst/>
          </a:prstGeom>
          <a:noFill/>
        </p:spPr>
        <p:txBody>
          <a:bodyPr wrap="square" rtlCol="0">
            <a:spAutoFit/>
          </a:bodyPr>
          <a:lstStyle/>
          <a:p>
            <a:r>
              <a:rPr lang="en-US" sz="1100" dirty="0" smtClean="0"/>
              <a:t>17 - 31</a:t>
            </a:r>
            <a:endParaRPr lang="en-US" sz="1100" dirty="0"/>
          </a:p>
        </p:txBody>
      </p:sp>
      <p:sp>
        <p:nvSpPr>
          <p:cNvPr id="8" name="Rectangle 3"/>
          <p:cNvSpPr txBox="1">
            <a:spLocks/>
          </p:cNvSpPr>
          <p:nvPr/>
        </p:nvSpPr>
        <p:spPr bwMode="auto">
          <a:xfrm>
            <a:off x="364834" y="1451505"/>
            <a:ext cx="8229600" cy="4297363"/>
          </a:xfrm>
          <a:prstGeom prst="rect">
            <a:avLst/>
          </a:prstGeom>
          <a:noFill/>
          <a:ln w="9525">
            <a:noFill/>
            <a:miter lim="800000"/>
            <a:headEnd/>
            <a:tailEnd/>
          </a:ln>
        </p:spPr>
        <p:txBody>
          <a:bodyPr/>
          <a:lstStyle/>
          <a:p>
            <a:pPr algn="just" eaLnBrk="0" hangingPunct="0">
              <a:spcBef>
                <a:spcPct val="20000"/>
              </a:spcBef>
            </a:pPr>
            <a:r>
              <a:rPr lang="pt-PT" sz="2800" b="1" dirty="0" smtClean="0"/>
              <a:t>Gestão do poder</a:t>
            </a:r>
          </a:p>
          <a:p>
            <a:pPr marL="342900" indent="-342900" algn="just" eaLnBrk="0" hangingPunct="0">
              <a:spcBef>
                <a:spcPct val="20000"/>
              </a:spcBef>
              <a:buFont typeface="Arial" charset="0"/>
              <a:buChar char="•"/>
            </a:pPr>
            <a:endParaRPr lang="pt-PT" sz="800" dirty="0" smtClean="0"/>
          </a:p>
          <a:p>
            <a:pPr marL="742950" lvl="1" indent="-285750" algn="just" eaLnBrk="0" hangingPunct="0">
              <a:spcBef>
                <a:spcPct val="20000"/>
              </a:spcBef>
              <a:buFont typeface="Arial" charset="0"/>
              <a:buChar char="–"/>
            </a:pPr>
            <a:r>
              <a:rPr lang="pt-PT" sz="2400" b="1" dirty="0" smtClean="0"/>
              <a:t>Poder legítimo - </a:t>
            </a:r>
            <a:r>
              <a:rPr lang="pt-PT" sz="2400" dirty="0" smtClean="0"/>
              <a:t>derivado da posição na hierarquia e do reconhecimento dessa autoridade por outros. </a:t>
            </a:r>
          </a:p>
          <a:p>
            <a:pPr marL="742950" lvl="1" indent="-285750" algn="just" eaLnBrk="0" hangingPunct="0">
              <a:spcBef>
                <a:spcPct val="20000"/>
              </a:spcBef>
              <a:buFont typeface="Arial" charset="0"/>
              <a:buChar char="–"/>
            </a:pPr>
            <a:endParaRPr lang="pt-PT" sz="800" dirty="0" smtClean="0"/>
          </a:p>
          <a:p>
            <a:pPr marL="742950" lvl="1" indent="-285750" algn="just" eaLnBrk="0" hangingPunct="0">
              <a:spcBef>
                <a:spcPct val="20000"/>
              </a:spcBef>
              <a:buFont typeface="Arial" charset="0"/>
              <a:buChar char="–"/>
            </a:pPr>
            <a:r>
              <a:rPr lang="pt-PT" sz="2400" b="1" dirty="0" smtClean="0"/>
              <a:t>Poder coercivo - </a:t>
            </a:r>
            <a:r>
              <a:rPr lang="pt-PT" sz="2400" dirty="0" smtClean="0"/>
              <a:t>derivado da possibilidade de impor punições e de controlar outros.</a:t>
            </a:r>
          </a:p>
          <a:p>
            <a:pPr marL="742950" lvl="1" indent="-285750" algn="just" eaLnBrk="0" hangingPunct="0">
              <a:spcBef>
                <a:spcPct val="20000"/>
              </a:spcBef>
              <a:buFont typeface="Arial" charset="0"/>
              <a:buChar char="–"/>
            </a:pPr>
            <a:endParaRPr lang="pt-PT" sz="800" dirty="0" smtClean="0"/>
          </a:p>
          <a:p>
            <a:pPr marL="742950" lvl="1" indent="-285750" algn="just" eaLnBrk="0" hangingPunct="0">
              <a:spcBef>
                <a:spcPct val="20000"/>
              </a:spcBef>
              <a:buFont typeface="Arial" charset="0"/>
              <a:buChar char="–"/>
            </a:pPr>
            <a:r>
              <a:rPr lang="pt-PT" sz="2400" b="1" dirty="0" smtClean="0"/>
              <a:t>Poder de recompensa </a:t>
            </a:r>
            <a:r>
              <a:rPr lang="pt-PT" sz="2400" dirty="0" smtClean="0"/>
              <a:t>- derivado da possibilidade de distribuir recompensas e benefícios valorizados por outros</a:t>
            </a:r>
            <a:r>
              <a:rPr lang="pt-PT" sz="2400" dirty="0" smtClean="0"/>
              <a:t>.</a:t>
            </a:r>
          </a:p>
          <a:p>
            <a:pPr marL="742950" lvl="1" indent="-285750" algn="just" eaLnBrk="0" hangingPunct="0">
              <a:spcBef>
                <a:spcPct val="20000"/>
              </a:spcBef>
              <a:buFont typeface="Arial" charset="0"/>
              <a:buChar char="–"/>
            </a:pPr>
            <a:r>
              <a:rPr lang="pt-PT" sz="2400" b="1" dirty="0" smtClean="0"/>
              <a:t>Poder de informação </a:t>
            </a:r>
            <a:r>
              <a:rPr lang="pt-PT" sz="2400" dirty="0" smtClean="0"/>
              <a:t>– derivado da possibilidade de controlar informação importante para outros</a:t>
            </a:r>
            <a:endParaRPr lang="pt-PT"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416675"/>
            <a:ext cx="4495800" cy="365125"/>
          </a:xfrm>
        </p:spPr>
        <p:txBody>
          <a:bodyPr/>
          <a:lstStyle/>
          <a:p>
            <a:r>
              <a:rPr lang="en-US" dirty="0" smtClean="0"/>
              <a:t>Copyright © 2016 Pearson Education, Inc.</a:t>
            </a:r>
            <a:endParaRPr lang="en-US" dirty="0"/>
          </a:p>
        </p:txBody>
      </p:sp>
      <p:sp>
        <p:nvSpPr>
          <p:cNvPr id="6" name="TextBox 5"/>
          <p:cNvSpPr txBox="1"/>
          <p:nvPr/>
        </p:nvSpPr>
        <p:spPr>
          <a:xfrm>
            <a:off x="8077200" y="6553200"/>
            <a:ext cx="1066800" cy="261610"/>
          </a:xfrm>
          <a:prstGeom prst="rect">
            <a:avLst/>
          </a:prstGeom>
          <a:noFill/>
        </p:spPr>
        <p:txBody>
          <a:bodyPr wrap="square" rtlCol="0">
            <a:spAutoFit/>
          </a:bodyPr>
          <a:lstStyle/>
          <a:p>
            <a:r>
              <a:rPr lang="en-US" sz="1100" dirty="0" smtClean="0"/>
              <a:t>17 - 32</a:t>
            </a:r>
            <a:endParaRPr lang="en-US" sz="1100" dirty="0"/>
          </a:p>
        </p:txBody>
      </p:sp>
      <p:sp>
        <p:nvSpPr>
          <p:cNvPr id="9" name="Rectangle 3"/>
          <p:cNvSpPr txBox="1">
            <a:spLocks/>
          </p:cNvSpPr>
          <p:nvPr/>
        </p:nvSpPr>
        <p:spPr bwMode="auto">
          <a:xfrm>
            <a:off x="457200" y="2057400"/>
            <a:ext cx="8229600" cy="4068763"/>
          </a:xfrm>
          <a:prstGeom prst="rect">
            <a:avLst/>
          </a:prstGeom>
          <a:noFill/>
          <a:ln w="9525">
            <a:noFill/>
            <a:miter lim="800000"/>
            <a:headEnd/>
            <a:tailEnd/>
          </a:ln>
        </p:spPr>
        <p:txBody>
          <a:bodyPr/>
          <a:lstStyle/>
          <a:p>
            <a:pPr algn="just" eaLnBrk="0" hangingPunct="0">
              <a:spcBef>
                <a:spcPct val="20000"/>
              </a:spcBef>
            </a:pPr>
            <a:r>
              <a:rPr lang="pt-PT" sz="2400" b="1" dirty="0" smtClean="0"/>
              <a:t>Gestão do Poder </a:t>
            </a:r>
            <a:r>
              <a:rPr lang="pt-PT" sz="2400" dirty="0" smtClean="0"/>
              <a:t>(</a:t>
            </a:r>
            <a:r>
              <a:rPr lang="pt-PT" sz="2400" dirty="0" err="1" smtClean="0"/>
              <a:t>cont</a:t>
            </a:r>
            <a:r>
              <a:rPr lang="pt-PT" sz="2400" dirty="0" smtClean="0"/>
              <a:t>.)</a:t>
            </a:r>
          </a:p>
          <a:p>
            <a:pPr marL="342900" indent="-342900" algn="just" eaLnBrk="0" hangingPunct="0">
              <a:spcBef>
                <a:spcPct val="20000"/>
              </a:spcBef>
              <a:buFont typeface="Arial" charset="0"/>
              <a:buChar char="•"/>
            </a:pPr>
            <a:endParaRPr lang="pt-PT" sz="800" dirty="0" smtClean="0"/>
          </a:p>
          <a:p>
            <a:pPr marL="742950" lvl="1" indent="-285750" algn="just" eaLnBrk="0" hangingPunct="0">
              <a:spcBef>
                <a:spcPct val="20000"/>
              </a:spcBef>
              <a:buFont typeface="Arial" charset="0"/>
              <a:buChar char="–"/>
            </a:pPr>
            <a:r>
              <a:rPr lang="pt-PT" sz="2400" b="1" dirty="0" smtClean="0"/>
              <a:t>Poder técnico - </a:t>
            </a:r>
            <a:r>
              <a:rPr lang="pt-PT" sz="2400" dirty="0" smtClean="0"/>
              <a:t>derivado de conhecimentos e competências superiores aos outros, numa determinada área. </a:t>
            </a:r>
          </a:p>
          <a:p>
            <a:pPr marL="742950" lvl="1" indent="-285750" algn="just" eaLnBrk="0" hangingPunct="0">
              <a:spcBef>
                <a:spcPct val="20000"/>
              </a:spcBef>
              <a:buFont typeface="Arial" charset="0"/>
              <a:buChar char="–"/>
            </a:pPr>
            <a:endParaRPr lang="pt-PT" sz="800" dirty="0" smtClean="0"/>
          </a:p>
          <a:p>
            <a:pPr marL="742950" lvl="1" indent="-285750" algn="just" eaLnBrk="0" hangingPunct="0">
              <a:spcBef>
                <a:spcPct val="20000"/>
              </a:spcBef>
              <a:buFont typeface="Arial" charset="0"/>
              <a:buChar char="–"/>
            </a:pPr>
            <a:r>
              <a:rPr lang="pt-PT" sz="2400" b="1" dirty="0" smtClean="0"/>
              <a:t>Poder de referência - </a:t>
            </a:r>
            <a:r>
              <a:rPr lang="pt-PT" sz="2400" dirty="0" smtClean="0"/>
              <a:t>derivado da admiração e respeito de outros, em virtude das suas características e traços pessoais. </a:t>
            </a:r>
            <a:endParaRPr lang="pt-PT" sz="2400" dirty="0"/>
          </a:p>
        </p:txBody>
      </p:sp>
      <p:sp>
        <p:nvSpPr>
          <p:cNvPr id="7" name="Rectangle 2"/>
          <p:cNvSpPr>
            <a:spLocks noGrp="1" noChangeArrowheads="1"/>
          </p:cNvSpPr>
          <p:nvPr>
            <p:ph type="title"/>
          </p:nvPr>
        </p:nvSpPr>
        <p:spPr>
          <a:xfrm>
            <a:off x="685800" y="274638"/>
            <a:ext cx="7908634" cy="1143000"/>
          </a:xfrm>
        </p:spPr>
        <p:txBody>
          <a:bodyPr>
            <a:normAutofit fontScale="90000"/>
          </a:bodyPr>
          <a:lstStyle/>
          <a:p>
            <a:pPr algn="ctr"/>
            <a:r>
              <a:rPr lang="en-US" b="1" dirty="0" err="1" smtClean="0"/>
              <a:t>Tópicos</a:t>
            </a:r>
            <a:r>
              <a:rPr lang="en-US" b="1" dirty="0" smtClean="0"/>
              <a:t> de </a:t>
            </a:r>
            <a:r>
              <a:rPr lang="en-US" b="1" dirty="0" err="1" smtClean="0"/>
              <a:t>liderança</a:t>
            </a:r>
            <a:r>
              <a:rPr lang="en-US" b="1" dirty="0" smtClean="0"/>
              <a:t> </a:t>
            </a:r>
            <a:br>
              <a:rPr lang="en-US" b="1" dirty="0" smtClean="0"/>
            </a:br>
            <a:r>
              <a:rPr lang="en-US" b="1" dirty="0" smtClean="0"/>
              <a:t>no </a:t>
            </a:r>
            <a:r>
              <a:rPr lang="en-US" b="1" dirty="0" err="1" smtClean="0"/>
              <a:t>século</a:t>
            </a:r>
            <a:r>
              <a:rPr lang="en-US" b="1" dirty="0" smtClean="0"/>
              <a:t> XXI</a:t>
            </a:r>
            <a:endParaRPr lang="en-US" sz="3600" b="1" dirty="0" smtClean="0">
              <a:latin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6" name="TextBox 5"/>
          <p:cNvSpPr txBox="1"/>
          <p:nvPr/>
        </p:nvSpPr>
        <p:spPr>
          <a:xfrm>
            <a:off x="8077200" y="6488668"/>
            <a:ext cx="762000" cy="261610"/>
          </a:xfrm>
          <a:prstGeom prst="rect">
            <a:avLst/>
          </a:prstGeom>
          <a:noFill/>
        </p:spPr>
        <p:txBody>
          <a:bodyPr wrap="square" rtlCol="0">
            <a:spAutoFit/>
          </a:bodyPr>
          <a:lstStyle/>
          <a:p>
            <a:r>
              <a:rPr lang="en-US" sz="1100" dirty="0" smtClean="0"/>
              <a:t>17 - 33</a:t>
            </a:r>
            <a:endParaRPr lang="en-US" sz="1100" dirty="0"/>
          </a:p>
        </p:txBody>
      </p:sp>
      <p:sp>
        <p:nvSpPr>
          <p:cNvPr id="9" name="Rectangle 3"/>
          <p:cNvSpPr txBox="1">
            <a:spLocks/>
          </p:cNvSpPr>
          <p:nvPr/>
        </p:nvSpPr>
        <p:spPr bwMode="auto">
          <a:xfrm>
            <a:off x="457200" y="2286000"/>
            <a:ext cx="8229600" cy="38401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Desenvolver a Confiança</a:t>
            </a:r>
          </a:p>
          <a:p>
            <a:pPr marL="342900" indent="-342900" algn="just" eaLnBrk="0" hangingPunct="0">
              <a:spcBef>
                <a:spcPct val="20000"/>
              </a:spcBef>
              <a:buFont typeface="Arial" charset="0"/>
              <a:buChar char="•"/>
            </a:pPr>
            <a:endParaRPr lang="pt-PT" sz="800" dirty="0" smtClean="0"/>
          </a:p>
          <a:p>
            <a:pPr marL="742950" lvl="1" indent="-285750" algn="just" eaLnBrk="0" hangingPunct="0">
              <a:spcBef>
                <a:spcPct val="20000"/>
              </a:spcBef>
              <a:buFont typeface="Arial" charset="0"/>
              <a:buChar char="–"/>
            </a:pPr>
            <a:r>
              <a:rPr lang="pt-PT" sz="2400" b="1" dirty="0" smtClean="0"/>
              <a:t>Credibilidade</a:t>
            </a:r>
            <a:r>
              <a:rPr lang="pt-PT" sz="2400" dirty="0" smtClean="0"/>
              <a:t> – grau em que os seguidores </a:t>
            </a:r>
            <a:r>
              <a:rPr lang="pt-PT" sz="2400" dirty="0" err="1" smtClean="0"/>
              <a:t>veem</a:t>
            </a:r>
            <a:r>
              <a:rPr lang="pt-PT" sz="2400" dirty="0" smtClean="0"/>
              <a:t> o líder como honesto, competente e capaz de inspirar.</a:t>
            </a:r>
          </a:p>
          <a:p>
            <a:pPr marL="742950" lvl="1" indent="-285750" algn="just" eaLnBrk="0" hangingPunct="0">
              <a:spcBef>
                <a:spcPct val="20000"/>
              </a:spcBef>
              <a:buFont typeface="Arial" charset="0"/>
              <a:buChar char="–"/>
            </a:pPr>
            <a:endParaRPr lang="pt-PT" sz="800" dirty="0" smtClean="0"/>
          </a:p>
          <a:p>
            <a:pPr marL="742950" lvl="1" indent="-285750" algn="just" eaLnBrk="0" hangingPunct="0">
              <a:spcBef>
                <a:spcPct val="20000"/>
              </a:spcBef>
              <a:buFont typeface="Arial" charset="0"/>
              <a:buChar char="–"/>
            </a:pPr>
            <a:r>
              <a:rPr lang="pt-PT" sz="2400" b="1" dirty="0" smtClean="0"/>
              <a:t>Confiança – </a:t>
            </a:r>
            <a:r>
              <a:rPr lang="pt-PT" sz="2400" dirty="0" smtClean="0"/>
              <a:t>crença na integridade, carácter e capacidade de um líder.</a:t>
            </a:r>
            <a:endParaRPr lang="pt-PT" sz="2400" dirty="0"/>
          </a:p>
        </p:txBody>
      </p:sp>
      <p:sp>
        <p:nvSpPr>
          <p:cNvPr id="7" name="Rectangle 2"/>
          <p:cNvSpPr txBox="1">
            <a:spLocks noChangeArrowheads="1"/>
          </p:cNvSpPr>
          <p:nvPr/>
        </p:nvSpPr>
        <p:spPr>
          <a:xfrm>
            <a:off x="685800" y="274638"/>
            <a:ext cx="7908634" cy="1143000"/>
          </a:xfrm>
          <a:prstGeom prst="rect">
            <a:avLst/>
          </a:prstGeom>
        </p:spPr>
        <p:txBody>
          <a:bodyPr vert="horz" lIns="0" tIns="45720" rIns="0" bIns="45720" rtlCol="0" anchor="ctr">
            <a:normAutofit fontScale="97500" lnSpcReduction="10000"/>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en-US" b="1" dirty="0" err="1" smtClean="0"/>
              <a:t>Tópicos</a:t>
            </a:r>
            <a:r>
              <a:rPr lang="en-US" b="1" dirty="0" smtClean="0"/>
              <a:t> de </a:t>
            </a:r>
            <a:r>
              <a:rPr lang="en-US" b="1" dirty="0" err="1" smtClean="0"/>
              <a:t>liderança</a:t>
            </a:r>
            <a:r>
              <a:rPr lang="en-US" b="1" dirty="0" smtClean="0"/>
              <a:t> </a:t>
            </a:r>
            <a:br>
              <a:rPr lang="en-US" b="1" dirty="0" smtClean="0"/>
            </a:br>
            <a:r>
              <a:rPr lang="en-US" b="1" dirty="0" smtClean="0"/>
              <a:t>no </a:t>
            </a:r>
            <a:r>
              <a:rPr lang="en-US" b="1" dirty="0" err="1" smtClean="0"/>
              <a:t>século</a:t>
            </a:r>
            <a:r>
              <a:rPr lang="en-US" b="1" dirty="0" smtClean="0"/>
              <a:t> XXI</a:t>
            </a:r>
            <a:endParaRPr lang="en-US" b="1" dirty="0" smtClean="0">
              <a:latin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sp>
        <p:nvSpPr>
          <p:cNvPr id="6" name="TextBox 5"/>
          <p:cNvSpPr txBox="1"/>
          <p:nvPr/>
        </p:nvSpPr>
        <p:spPr>
          <a:xfrm>
            <a:off x="8229600" y="6488668"/>
            <a:ext cx="718131" cy="261610"/>
          </a:xfrm>
          <a:prstGeom prst="rect">
            <a:avLst/>
          </a:prstGeom>
          <a:noFill/>
        </p:spPr>
        <p:txBody>
          <a:bodyPr wrap="square" rtlCol="0">
            <a:spAutoFit/>
          </a:bodyPr>
          <a:lstStyle/>
          <a:p>
            <a:r>
              <a:rPr lang="en-US" sz="1100" dirty="0" smtClean="0"/>
              <a:t>17 - 34</a:t>
            </a:r>
            <a:endParaRPr lang="en-US" sz="1100" dirty="0"/>
          </a:p>
        </p:txBody>
      </p:sp>
      <p:sp>
        <p:nvSpPr>
          <p:cNvPr id="9" name="Rectangle 3"/>
          <p:cNvSpPr txBox="1">
            <a:spLocks/>
          </p:cNvSpPr>
          <p:nvPr/>
        </p:nvSpPr>
        <p:spPr bwMode="auto">
          <a:xfrm>
            <a:off x="457200" y="14478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pt-PT" sz="2400" dirty="0" smtClean="0"/>
          </a:p>
          <a:p>
            <a:pPr marL="342900" indent="-342900" eaLnBrk="0" hangingPunct="0">
              <a:spcBef>
                <a:spcPct val="20000"/>
              </a:spcBef>
              <a:buFont typeface="Arial" charset="0"/>
              <a:buChar char="•"/>
            </a:pPr>
            <a:endParaRPr lang="pt-PT" sz="2400" dirty="0"/>
          </a:p>
          <a:p>
            <a:pPr marL="342900" indent="-342900" eaLnBrk="0" hangingPunct="0">
              <a:spcBef>
                <a:spcPct val="20000"/>
              </a:spcBef>
              <a:buFont typeface="Arial" charset="0"/>
              <a:buChar char="•"/>
            </a:pPr>
            <a:endParaRPr lang="pt-PT" sz="2400" dirty="0" smtClean="0"/>
          </a:p>
          <a:p>
            <a:pPr marL="342900" indent="-342900" eaLnBrk="0" hangingPunct="0">
              <a:spcBef>
                <a:spcPct val="20000"/>
              </a:spcBef>
              <a:buFont typeface="Arial" charset="0"/>
              <a:buChar char="•"/>
            </a:pPr>
            <a:r>
              <a:rPr lang="pt-PT" sz="2400" dirty="0" smtClean="0"/>
              <a:t>Cinco dimensões da</a:t>
            </a:r>
          </a:p>
          <a:p>
            <a:pPr eaLnBrk="0" hangingPunct="0">
              <a:spcBef>
                <a:spcPct val="20000"/>
              </a:spcBef>
            </a:pPr>
            <a:r>
              <a:rPr lang="pt-PT" sz="2400" dirty="0" smtClean="0"/>
              <a:t>    confiança</a:t>
            </a:r>
          </a:p>
          <a:p>
            <a:pPr marL="342900" indent="-342900" eaLnBrk="0" hangingPunct="0">
              <a:spcBef>
                <a:spcPct val="20000"/>
              </a:spcBef>
              <a:buFont typeface="Arial" charset="0"/>
              <a:buChar char="•"/>
            </a:pPr>
            <a:endParaRPr lang="en-US" sz="2400" dirty="0"/>
          </a:p>
        </p:txBody>
      </p:sp>
      <p:pic>
        <p:nvPicPr>
          <p:cNvPr id="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62100"/>
            <a:ext cx="3109912" cy="441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2"/>
          <p:cNvSpPr txBox="1">
            <a:spLocks noChangeArrowheads="1"/>
          </p:cNvSpPr>
          <p:nvPr/>
        </p:nvSpPr>
        <p:spPr>
          <a:xfrm>
            <a:off x="685800" y="274638"/>
            <a:ext cx="7908634" cy="1143000"/>
          </a:xfrm>
          <a:prstGeom prst="rect">
            <a:avLst/>
          </a:prstGeom>
        </p:spPr>
        <p:txBody>
          <a:bodyPr vert="horz" lIns="0" tIns="45720" rIns="0" bIns="45720" rtlCol="0" anchor="ctr">
            <a:normAutofit fontScale="97500" lnSpcReduction="10000"/>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en-US" b="1" dirty="0" err="1" smtClean="0"/>
              <a:t>Tópicos</a:t>
            </a:r>
            <a:r>
              <a:rPr lang="en-US" b="1" dirty="0" smtClean="0"/>
              <a:t> de </a:t>
            </a:r>
            <a:r>
              <a:rPr lang="en-US" b="1" dirty="0" err="1" smtClean="0"/>
              <a:t>liderança</a:t>
            </a:r>
            <a:r>
              <a:rPr lang="en-US" b="1" dirty="0" smtClean="0"/>
              <a:t> </a:t>
            </a:r>
            <a:br>
              <a:rPr lang="en-US" b="1" dirty="0" smtClean="0"/>
            </a:br>
            <a:r>
              <a:rPr lang="en-US" b="1" dirty="0" smtClean="0"/>
              <a:t>no </a:t>
            </a:r>
            <a:r>
              <a:rPr lang="en-US" b="1" dirty="0" err="1" smtClean="0"/>
              <a:t>século</a:t>
            </a:r>
            <a:r>
              <a:rPr lang="en-US" b="1" dirty="0" smtClean="0"/>
              <a:t> XXI</a:t>
            </a:r>
            <a:endParaRPr lang="en-US" b="1" dirty="0" smtClean="0">
              <a:latin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17-6</a:t>
            </a:r>
            <a:br>
              <a:rPr lang="en-US" sz="3600" dirty="0" smtClean="0"/>
            </a:br>
            <a:r>
              <a:rPr lang="en-US" b="1" dirty="0" err="1" smtClean="0"/>
              <a:t>construIr</a:t>
            </a:r>
            <a:r>
              <a:rPr lang="en-US" b="1" dirty="0" smtClean="0"/>
              <a:t> a </a:t>
            </a:r>
            <a:r>
              <a:rPr lang="en-US" b="1" dirty="0" err="1" smtClean="0"/>
              <a:t>confiança</a:t>
            </a:r>
            <a:endParaRPr lang="en-US" sz="3600" b="1" dirty="0" smtClean="0">
              <a:latin typeface="Calibri" pitchFamily="34" charset="0"/>
            </a:endParaRPr>
          </a:p>
        </p:txBody>
      </p:sp>
      <p:sp>
        <p:nvSpPr>
          <p:cNvPr id="4" name="Footer Placeholder 3"/>
          <p:cNvSpPr>
            <a:spLocks noGrp="1"/>
          </p:cNvSpPr>
          <p:nvPr>
            <p:ph type="ftr" sz="quarter" idx="11"/>
          </p:nvPr>
        </p:nvSpPr>
        <p:spPr>
          <a:xfrm>
            <a:off x="228600" y="6416675"/>
            <a:ext cx="3810000" cy="365125"/>
          </a:xfrm>
        </p:spPr>
        <p:txBody>
          <a:bodyPr/>
          <a:lstStyle/>
          <a:p>
            <a:r>
              <a:rPr lang="en-US" dirty="0" smtClean="0"/>
              <a:t>Copyright © 2016 Pearson Education, Inc.</a:t>
            </a:r>
            <a:endParaRPr lang="en-US"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1295400" y="2362200"/>
            <a:ext cx="6553200" cy="3276600"/>
          </a:xfrm>
          <a:prstGeom prst="rect">
            <a:avLst/>
          </a:prstGeom>
          <a:noFill/>
          <a:ln w="9525">
            <a:noFill/>
            <a:miter lim="800000"/>
            <a:headEnd/>
            <a:tailEnd/>
          </a:ln>
        </p:spPr>
      </p:pic>
      <p:sp>
        <p:nvSpPr>
          <p:cNvPr id="7" name="TextBox 6"/>
          <p:cNvSpPr txBox="1"/>
          <p:nvPr/>
        </p:nvSpPr>
        <p:spPr>
          <a:xfrm>
            <a:off x="8229600" y="6477000"/>
            <a:ext cx="794331" cy="261610"/>
          </a:xfrm>
          <a:prstGeom prst="rect">
            <a:avLst/>
          </a:prstGeom>
          <a:noFill/>
        </p:spPr>
        <p:txBody>
          <a:bodyPr wrap="square" rtlCol="0">
            <a:spAutoFit/>
          </a:bodyPr>
          <a:lstStyle/>
          <a:p>
            <a:r>
              <a:rPr lang="en-US" sz="1100" dirty="0" smtClean="0"/>
              <a:t>17 - 35</a:t>
            </a:r>
            <a:endParaRPr lang="en-US" sz="11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algn="ctr"/>
            <a:r>
              <a:rPr lang="en-US" dirty="0" err="1" smtClean="0"/>
              <a:t>Teorias</a:t>
            </a:r>
            <a:r>
              <a:rPr lang="en-US" dirty="0" smtClean="0"/>
              <a:t> </a:t>
            </a:r>
            <a:r>
              <a:rPr lang="en-US" dirty="0" err="1" smtClean="0"/>
              <a:t>iniciais</a:t>
            </a:r>
            <a:r>
              <a:rPr lang="en-US" dirty="0" smtClean="0"/>
              <a:t> </a:t>
            </a:r>
            <a:r>
              <a:rPr lang="en-US" dirty="0" err="1" smtClean="0"/>
              <a:t>sobre</a:t>
            </a:r>
            <a:r>
              <a:rPr lang="en-US" dirty="0" smtClean="0"/>
              <a:t> </a:t>
            </a:r>
            <a:r>
              <a:rPr lang="en-US" dirty="0" err="1" smtClean="0"/>
              <a:t>liderança</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4114800" cy="365125"/>
          </a:xfrm>
        </p:spPr>
        <p:txBody>
          <a:bodyPr/>
          <a:lstStyle/>
          <a:p>
            <a:r>
              <a:rPr lang="en-US" dirty="0" smtClean="0"/>
              <a:t>Copyright © 2016 Pearson Education, Inc.</a:t>
            </a:r>
            <a:endParaRPr lang="en-US" dirty="0"/>
          </a:p>
        </p:txBody>
      </p:sp>
      <p:sp>
        <p:nvSpPr>
          <p:cNvPr id="6" name="TextBox 5"/>
          <p:cNvSpPr txBox="1"/>
          <p:nvPr/>
        </p:nvSpPr>
        <p:spPr>
          <a:xfrm>
            <a:off x="8382000" y="6611779"/>
            <a:ext cx="641931" cy="261610"/>
          </a:xfrm>
          <a:prstGeom prst="rect">
            <a:avLst/>
          </a:prstGeom>
          <a:noFill/>
        </p:spPr>
        <p:txBody>
          <a:bodyPr wrap="square" rtlCol="0">
            <a:spAutoFit/>
          </a:bodyPr>
          <a:lstStyle/>
          <a:p>
            <a:pPr algn="ctr"/>
            <a:r>
              <a:rPr lang="en-US" sz="1100" dirty="0" smtClean="0"/>
              <a:t>17 - 4</a:t>
            </a:r>
            <a:endParaRPr lang="en-US" sz="1100" dirty="0"/>
          </a:p>
        </p:txBody>
      </p:sp>
      <p:sp>
        <p:nvSpPr>
          <p:cNvPr id="8" name="Rectangle 3"/>
          <p:cNvSpPr txBox="1">
            <a:spLocks/>
          </p:cNvSpPr>
          <p:nvPr/>
        </p:nvSpPr>
        <p:spPr bwMode="auto">
          <a:xfrm>
            <a:off x="304800" y="2057400"/>
            <a:ext cx="8382000" cy="4068763"/>
          </a:xfrm>
          <a:prstGeom prst="rect">
            <a:avLst/>
          </a:prstGeom>
          <a:noFill/>
          <a:ln w="9525">
            <a:noFill/>
            <a:miter lim="800000"/>
            <a:headEnd/>
            <a:tailEnd/>
          </a:ln>
        </p:spPr>
        <p:txBody>
          <a:bodyPr/>
          <a:lstStyle/>
          <a:p>
            <a:pPr marL="342900" indent="-342900" eaLnBrk="0" hangingPunct="0">
              <a:spcBef>
                <a:spcPct val="50000"/>
              </a:spcBef>
              <a:buFont typeface="Arial" charset="0"/>
              <a:buChar char="•"/>
            </a:pPr>
            <a:r>
              <a:rPr lang="en-US" sz="2400" b="1" dirty="0" err="1" smtClean="0"/>
              <a:t>Teorias</a:t>
            </a:r>
            <a:r>
              <a:rPr lang="en-US" sz="2400" b="1" dirty="0" smtClean="0"/>
              <a:t> das </a:t>
            </a:r>
            <a:r>
              <a:rPr lang="en-US" sz="2400" b="1" dirty="0" err="1" smtClean="0"/>
              <a:t>características</a:t>
            </a:r>
            <a:r>
              <a:rPr lang="en-US" sz="2400" b="1" dirty="0" smtClean="0"/>
              <a:t>/</a:t>
            </a:r>
            <a:r>
              <a:rPr lang="en-US" sz="2400" b="1" dirty="0" err="1" smtClean="0"/>
              <a:t>traços</a:t>
            </a:r>
            <a:r>
              <a:rPr lang="en-US" sz="2400" b="1" dirty="0" smtClean="0"/>
              <a:t> </a:t>
            </a:r>
            <a:r>
              <a:rPr lang="en-US" sz="2400" b="1" dirty="0" err="1" smtClean="0"/>
              <a:t>pessoais</a:t>
            </a:r>
            <a:r>
              <a:rPr lang="en-US" sz="2400" b="1" dirty="0" smtClean="0"/>
              <a:t> </a:t>
            </a:r>
            <a:r>
              <a:rPr lang="en-US" sz="1600" dirty="0" smtClean="0"/>
              <a:t>(</a:t>
            </a:r>
            <a:r>
              <a:rPr lang="en-US" sz="1600" dirty="0"/>
              <a:t>1920s -1930s</a:t>
            </a:r>
            <a:r>
              <a:rPr lang="en-US" sz="1600" dirty="0" smtClean="0"/>
              <a:t>)</a:t>
            </a:r>
          </a:p>
          <a:p>
            <a:pPr marL="342900" indent="-342900" eaLnBrk="0" hangingPunct="0">
              <a:spcBef>
                <a:spcPct val="50000"/>
              </a:spcBef>
              <a:buFont typeface="Arial" charset="0"/>
              <a:buChar char="•"/>
            </a:pPr>
            <a:endParaRPr lang="en-US" sz="800" dirty="0"/>
          </a:p>
          <a:p>
            <a:pPr marL="742950" lvl="1" indent="-285750" algn="just" eaLnBrk="0" hangingPunct="0">
              <a:spcBef>
                <a:spcPct val="50000"/>
              </a:spcBef>
              <a:buFont typeface="Arial" charset="0"/>
              <a:buChar char="–"/>
            </a:pPr>
            <a:r>
              <a:rPr lang="pt-PT" sz="2400" dirty="0" smtClean="0"/>
              <a:t>Pesquisa </a:t>
            </a:r>
            <a:r>
              <a:rPr lang="pt-PT" sz="2400" u="sng" dirty="0" smtClean="0"/>
              <a:t>focalizada na identificação de características pessoais</a:t>
            </a:r>
            <a:r>
              <a:rPr lang="pt-PT" sz="2400" dirty="0" smtClean="0"/>
              <a:t> que diferenciam os líderes dos não-líderes. </a:t>
            </a:r>
          </a:p>
          <a:p>
            <a:pPr marL="742950" lvl="1" indent="-285750" algn="just" eaLnBrk="0" hangingPunct="0">
              <a:spcBef>
                <a:spcPct val="50000"/>
              </a:spcBef>
              <a:buFont typeface="Arial" charset="0"/>
              <a:buChar char="–"/>
            </a:pPr>
            <a:endParaRPr lang="pt-PT" sz="800" dirty="0" smtClean="0"/>
          </a:p>
          <a:p>
            <a:pPr marL="742950" lvl="1" indent="-285750" algn="just" eaLnBrk="0" hangingPunct="0">
              <a:spcBef>
                <a:spcPct val="20000"/>
              </a:spcBef>
              <a:buFont typeface="Arial" charset="0"/>
              <a:buChar char="–"/>
            </a:pPr>
            <a:r>
              <a:rPr lang="pt-PT" sz="2400" dirty="0" smtClean="0"/>
              <a:t>Ficou provado que </a:t>
            </a:r>
            <a:r>
              <a:rPr lang="pt-PT" sz="2400" u="sng" dirty="0" smtClean="0"/>
              <a:t>é impossível identificar um conjunto de traços que diferenciaria sempre</a:t>
            </a:r>
            <a:r>
              <a:rPr lang="pt-PT" sz="2400" dirty="0" smtClean="0"/>
              <a:t> um líder de um não-líder.</a:t>
            </a:r>
            <a:endParaRPr lang="pt-PT"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416675"/>
            <a:ext cx="4114800" cy="365125"/>
          </a:xfrm>
        </p:spPr>
        <p:txBody>
          <a:bodyPr/>
          <a:lstStyle/>
          <a:p>
            <a:r>
              <a:rPr lang="en-US" dirty="0" smtClean="0"/>
              <a:t>Copyright © 2016 Pearson Education, Inc.</a:t>
            </a:r>
            <a:endParaRPr lang="en-US" dirty="0"/>
          </a:p>
        </p:txBody>
      </p:sp>
      <p:sp>
        <p:nvSpPr>
          <p:cNvPr id="6" name="TextBox 5"/>
          <p:cNvSpPr txBox="1"/>
          <p:nvPr/>
        </p:nvSpPr>
        <p:spPr>
          <a:xfrm>
            <a:off x="8305800" y="6488668"/>
            <a:ext cx="838200" cy="261610"/>
          </a:xfrm>
          <a:prstGeom prst="rect">
            <a:avLst/>
          </a:prstGeom>
          <a:noFill/>
        </p:spPr>
        <p:txBody>
          <a:bodyPr wrap="square" rtlCol="0">
            <a:spAutoFit/>
          </a:bodyPr>
          <a:lstStyle/>
          <a:p>
            <a:r>
              <a:rPr lang="en-US" sz="1100" dirty="0" smtClean="0"/>
              <a:t>17 - 36</a:t>
            </a:r>
            <a:endParaRPr lang="en-US" sz="1100" dirty="0"/>
          </a:p>
        </p:txBody>
      </p:sp>
      <p:sp>
        <p:nvSpPr>
          <p:cNvPr id="9" name="Rectangle 3"/>
          <p:cNvSpPr txBox="1">
            <a:spLocks/>
          </p:cNvSpPr>
          <p:nvPr/>
        </p:nvSpPr>
        <p:spPr bwMode="auto">
          <a:xfrm>
            <a:off x="457200" y="2362200"/>
            <a:ext cx="8229600" cy="3763963"/>
          </a:xfrm>
          <a:prstGeom prst="rect">
            <a:avLst/>
          </a:prstGeom>
          <a:noFill/>
          <a:ln w="9525">
            <a:noFill/>
            <a:miter lim="800000"/>
            <a:headEnd/>
            <a:tailEnd/>
          </a:ln>
        </p:spPr>
        <p:txBody>
          <a:bodyPr/>
          <a:lstStyle/>
          <a:p>
            <a:pPr lvl="1" algn="just" eaLnBrk="0" hangingPunct="0">
              <a:spcBef>
                <a:spcPct val="40000"/>
              </a:spcBef>
            </a:pPr>
            <a:r>
              <a:rPr lang="pt-PT" sz="2400" b="1" i="1" dirty="0" err="1" smtClean="0"/>
              <a:t>Empowerment</a:t>
            </a:r>
            <a:endParaRPr lang="pt-PT" sz="2400" b="1" i="1" dirty="0" smtClean="0"/>
          </a:p>
          <a:p>
            <a:pPr lvl="1" algn="just" eaLnBrk="0" hangingPunct="0">
              <a:spcBef>
                <a:spcPct val="40000"/>
              </a:spcBef>
            </a:pPr>
            <a:endParaRPr lang="pt-PT" sz="800" b="1" dirty="0"/>
          </a:p>
          <a:p>
            <a:pPr lvl="1" algn="just" eaLnBrk="0" hangingPunct="0">
              <a:spcBef>
                <a:spcPct val="40000"/>
              </a:spcBef>
            </a:pPr>
            <a:r>
              <a:rPr lang="pt-PT" sz="2400" dirty="0" smtClean="0"/>
              <a:t>Aumentar a autonomia de tomada de decisão dos empregados, de modo a que as equipas possam tomar decisões operacionais chave no que diz respeito ao desenvolvimento de orçamentos, organização do trabalho, controlo de inventários e resolução de problemas de qualidade.</a:t>
            </a:r>
          </a:p>
          <a:p>
            <a:pPr marL="742950" lvl="1" indent="-285750" eaLnBrk="0" hangingPunct="0">
              <a:spcBef>
                <a:spcPct val="20000"/>
              </a:spcBef>
              <a:buFont typeface="Arial" charset="0"/>
              <a:buChar char="–"/>
            </a:pPr>
            <a:endParaRPr lang="en-US" sz="2400" dirty="0"/>
          </a:p>
        </p:txBody>
      </p:sp>
      <p:sp>
        <p:nvSpPr>
          <p:cNvPr id="10" name="Rectangle 2"/>
          <p:cNvSpPr txBox="1">
            <a:spLocks noChangeArrowheads="1"/>
          </p:cNvSpPr>
          <p:nvPr/>
        </p:nvSpPr>
        <p:spPr>
          <a:xfrm>
            <a:off x="685800" y="274638"/>
            <a:ext cx="7908634" cy="1143000"/>
          </a:xfrm>
          <a:prstGeom prst="rect">
            <a:avLst/>
          </a:prstGeom>
        </p:spPr>
        <p:txBody>
          <a:bodyPr vert="horz" lIns="0" tIns="45720" rIns="0" bIns="45720" rtlCol="0" anchor="ctr">
            <a:normAutofit fontScale="97500" lnSpcReduction="10000"/>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en-US" b="1" dirty="0" err="1" smtClean="0"/>
              <a:t>Tópicos</a:t>
            </a:r>
            <a:r>
              <a:rPr lang="en-US" b="1" dirty="0" smtClean="0"/>
              <a:t> de </a:t>
            </a:r>
            <a:r>
              <a:rPr lang="en-US" b="1" dirty="0" err="1" smtClean="0"/>
              <a:t>liderança</a:t>
            </a:r>
            <a:r>
              <a:rPr lang="en-US" b="1" dirty="0" smtClean="0"/>
              <a:t> </a:t>
            </a:r>
            <a:br>
              <a:rPr lang="en-US" b="1" dirty="0" smtClean="0"/>
            </a:br>
            <a:r>
              <a:rPr lang="en-US" b="1" dirty="0" smtClean="0"/>
              <a:t>no </a:t>
            </a:r>
            <a:r>
              <a:rPr lang="en-US" b="1" dirty="0" err="1" smtClean="0"/>
              <a:t>século</a:t>
            </a:r>
            <a:r>
              <a:rPr lang="en-US" b="1" dirty="0" smtClean="0"/>
              <a:t> XXI</a:t>
            </a:r>
            <a:endParaRPr lang="en-US" b="1" dirty="0" smtClean="0">
              <a:latin typeface="Calibr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416675"/>
            <a:ext cx="3886200" cy="365125"/>
          </a:xfrm>
        </p:spPr>
        <p:txBody>
          <a:bodyPr/>
          <a:lstStyle/>
          <a:p>
            <a:r>
              <a:rPr lang="en-US" dirty="0" smtClean="0"/>
              <a:t>Copyright © 2016 Pearson Education, Inc.</a:t>
            </a:r>
            <a:endParaRPr lang="en-US" dirty="0"/>
          </a:p>
        </p:txBody>
      </p:sp>
      <p:sp>
        <p:nvSpPr>
          <p:cNvPr id="6" name="TextBox 5"/>
          <p:cNvSpPr txBox="1"/>
          <p:nvPr/>
        </p:nvSpPr>
        <p:spPr>
          <a:xfrm>
            <a:off x="8349669" y="6488668"/>
            <a:ext cx="794331" cy="261610"/>
          </a:xfrm>
          <a:prstGeom prst="rect">
            <a:avLst/>
          </a:prstGeom>
          <a:noFill/>
        </p:spPr>
        <p:txBody>
          <a:bodyPr wrap="square" rtlCol="0">
            <a:spAutoFit/>
          </a:bodyPr>
          <a:lstStyle/>
          <a:p>
            <a:r>
              <a:rPr lang="en-US" sz="1100" dirty="0" smtClean="0"/>
              <a:t>17 - 37</a:t>
            </a:r>
            <a:endParaRPr lang="en-US" sz="1100" dirty="0"/>
          </a:p>
        </p:txBody>
      </p:sp>
      <p:sp>
        <p:nvSpPr>
          <p:cNvPr id="9" name="Rectangle 3"/>
          <p:cNvSpPr txBox="1">
            <a:spLocks/>
          </p:cNvSpPr>
          <p:nvPr/>
        </p:nvSpPr>
        <p:spPr bwMode="auto">
          <a:xfrm>
            <a:off x="457200" y="2209800"/>
            <a:ext cx="8229600" cy="3916363"/>
          </a:xfrm>
          <a:prstGeom prst="rect">
            <a:avLst/>
          </a:prstGeom>
          <a:noFill/>
          <a:ln w="9525">
            <a:noFill/>
            <a:miter lim="800000"/>
            <a:headEnd/>
            <a:tailEnd/>
          </a:ln>
        </p:spPr>
        <p:txBody>
          <a:bodyPr/>
          <a:lstStyle/>
          <a:p>
            <a:pPr algn="just" eaLnBrk="0" hangingPunct="0">
              <a:spcBef>
                <a:spcPct val="20000"/>
              </a:spcBef>
            </a:pPr>
            <a:r>
              <a:rPr lang="pt-PT" sz="2400" b="1" dirty="0" smtClean="0"/>
              <a:t>Liderança em diferentes contextos culturais</a:t>
            </a:r>
          </a:p>
          <a:p>
            <a:pPr marL="342900" indent="-342900" algn="just" eaLnBrk="0" hangingPunct="0">
              <a:spcBef>
                <a:spcPct val="20000"/>
              </a:spcBef>
              <a:buFont typeface="Arial" charset="0"/>
              <a:buChar char="•"/>
            </a:pPr>
            <a:endParaRPr lang="pt-PT" sz="800" dirty="0" smtClean="0"/>
          </a:p>
          <a:p>
            <a:pPr marL="742950" lvl="1" indent="-285750" algn="just" eaLnBrk="0" hangingPunct="0">
              <a:spcBef>
                <a:spcPct val="20000"/>
              </a:spcBef>
              <a:buFont typeface="Arial" charset="0"/>
              <a:buChar char="–"/>
            </a:pPr>
            <a:r>
              <a:rPr lang="pt-PT" sz="2400" dirty="0" smtClean="0"/>
              <a:t>Os líderes eficazes não usam apenas um estilo. Adaptam o estilo a cada situação.</a:t>
            </a:r>
          </a:p>
          <a:p>
            <a:pPr marL="742950" lvl="1" indent="-285750" algn="just" eaLnBrk="0" hangingPunct="0">
              <a:spcBef>
                <a:spcPct val="20000"/>
              </a:spcBef>
              <a:buFont typeface="Arial" charset="0"/>
              <a:buChar char="–"/>
            </a:pPr>
            <a:endParaRPr lang="pt-PT" sz="800" dirty="0" smtClean="0"/>
          </a:p>
          <a:p>
            <a:pPr marL="742950" lvl="1" indent="-285750" algn="just" eaLnBrk="0" hangingPunct="0">
              <a:spcBef>
                <a:spcPct val="20000"/>
              </a:spcBef>
              <a:buFont typeface="Arial" charset="0"/>
              <a:buChar char="–"/>
            </a:pPr>
            <a:r>
              <a:rPr lang="pt-PT" sz="2400" dirty="0" smtClean="0"/>
              <a:t>A cultura nacional é uma variável importante na determinação de qual o estilo de liderança que será mais eficaz.</a:t>
            </a:r>
            <a:endParaRPr lang="pt-PT" sz="2400" dirty="0"/>
          </a:p>
        </p:txBody>
      </p:sp>
      <p:sp>
        <p:nvSpPr>
          <p:cNvPr id="10" name="Rectangle 2"/>
          <p:cNvSpPr txBox="1">
            <a:spLocks noChangeArrowheads="1"/>
          </p:cNvSpPr>
          <p:nvPr/>
        </p:nvSpPr>
        <p:spPr>
          <a:xfrm>
            <a:off x="685800" y="274638"/>
            <a:ext cx="7908634" cy="1143000"/>
          </a:xfrm>
          <a:prstGeom prst="rect">
            <a:avLst/>
          </a:prstGeom>
        </p:spPr>
        <p:txBody>
          <a:bodyPr vert="horz" lIns="0" tIns="45720" rIns="0" bIns="45720" rtlCol="0" anchor="ctr">
            <a:normAutofit fontScale="97500" lnSpcReduction="10000"/>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en-US" b="1" dirty="0" err="1" smtClean="0"/>
              <a:t>Tópicos</a:t>
            </a:r>
            <a:r>
              <a:rPr lang="en-US" b="1" dirty="0" smtClean="0"/>
              <a:t> de </a:t>
            </a:r>
            <a:r>
              <a:rPr lang="en-US" b="1" dirty="0" err="1" smtClean="0"/>
              <a:t>liderança</a:t>
            </a:r>
            <a:r>
              <a:rPr lang="en-US" b="1" dirty="0" smtClean="0"/>
              <a:t> </a:t>
            </a:r>
            <a:br>
              <a:rPr lang="en-US" b="1" dirty="0" smtClean="0"/>
            </a:br>
            <a:r>
              <a:rPr lang="en-US" b="1" dirty="0" smtClean="0"/>
              <a:t>no </a:t>
            </a:r>
            <a:r>
              <a:rPr lang="en-US" b="1" dirty="0" err="1" smtClean="0"/>
              <a:t>século</a:t>
            </a:r>
            <a:r>
              <a:rPr lang="en-US" b="1" dirty="0" smtClean="0"/>
              <a:t> XXI</a:t>
            </a:r>
            <a:endParaRPr lang="en-US" b="1" dirty="0" smtClean="0">
              <a:latin typeface="Calibri"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17-7</a:t>
            </a:r>
            <a:br>
              <a:rPr lang="en-US" sz="3600" dirty="0" smtClean="0"/>
            </a:br>
            <a:r>
              <a:rPr lang="en-US" b="1" dirty="0" err="1" smtClean="0"/>
              <a:t>liderança</a:t>
            </a:r>
            <a:r>
              <a:rPr lang="en-US" b="1" dirty="0" smtClean="0"/>
              <a:t> </a:t>
            </a:r>
            <a:r>
              <a:rPr lang="en-US" b="1" dirty="0" err="1" smtClean="0"/>
              <a:t>em</a:t>
            </a:r>
            <a:r>
              <a:rPr lang="en-US" b="1" dirty="0" smtClean="0"/>
              <a:t> </a:t>
            </a:r>
            <a:r>
              <a:rPr lang="en-US" b="1" dirty="0" err="1" smtClean="0"/>
              <a:t>diferentes</a:t>
            </a:r>
            <a:r>
              <a:rPr lang="en-US" b="1" dirty="0" smtClean="0"/>
              <a:t> </a:t>
            </a:r>
            <a:r>
              <a:rPr lang="en-US" b="1" dirty="0" err="1" smtClean="0"/>
              <a:t>culturas</a:t>
            </a:r>
            <a:endParaRPr lang="en-US" sz="3600" b="1" dirty="0" smtClean="0">
              <a:latin typeface="Calibri" pitchFamily="34" charset="0"/>
            </a:endParaRPr>
          </a:p>
        </p:txBody>
      </p:sp>
      <p:sp>
        <p:nvSpPr>
          <p:cNvPr id="4" name="Footer Placeholder 3"/>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6" name="TextBox 5"/>
          <p:cNvSpPr txBox="1"/>
          <p:nvPr/>
        </p:nvSpPr>
        <p:spPr>
          <a:xfrm>
            <a:off x="8229600" y="6488668"/>
            <a:ext cx="794331" cy="261610"/>
          </a:xfrm>
          <a:prstGeom prst="rect">
            <a:avLst/>
          </a:prstGeom>
          <a:noFill/>
        </p:spPr>
        <p:txBody>
          <a:bodyPr wrap="square" rtlCol="0">
            <a:spAutoFit/>
          </a:bodyPr>
          <a:lstStyle/>
          <a:p>
            <a:r>
              <a:rPr lang="en-US" sz="1100" dirty="0" smtClean="0"/>
              <a:t>17 - 38</a:t>
            </a:r>
            <a:endParaRPr lang="en-US" sz="1100" dirty="0"/>
          </a:p>
        </p:txBody>
      </p:sp>
      <p:pic>
        <p:nvPicPr>
          <p:cNvPr id="2" name="Picture 1"/>
          <p:cNvPicPr>
            <a:picLocks noChangeAspect="1"/>
          </p:cNvPicPr>
          <p:nvPr/>
        </p:nvPicPr>
        <p:blipFill>
          <a:blip r:embed="rId3"/>
          <a:stretch>
            <a:fillRect/>
          </a:stretch>
        </p:blipFill>
        <p:spPr>
          <a:xfrm>
            <a:off x="0" y="1950720"/>
            <a:ext cx="9144000" cy="3920133"/>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p:txBody>
          <a:bodyPr/>
          <a:lstStyle/>
          <a:p>
            <a:pPr algn="ctr"/>
            <a:r>
              <a:rPr lang="en-US" b="1" dirty="0" err="1" smtClean="0"/>
              <a:t>Tornar</a:t>
            </a:r>
            <a:r>
              <a:rPr lang="en-US" b="1" dirty="0" smtClean="0"/>
              <a:t>-se um </a:t>
            </a:r>
            <a:r>
              <a:rPr lang="en-US" b="1" dirty="0" err="1" smtClean="0"/>
              <a:t>líder</a:t>
            </a:r>
            <a:r>
              <a:rPr lang="en-US" b="1" dirty="0" smtClean="0"/>
              <a:t> </a:t>
            </a:r>
            <a:r>
              <a:rPr lang="en-US" b="1" dirty="0" err="1" smtClean="0"/>
              <a:t>eficaz</a:t>
            </a:r>
            <a:endParaRPr lang="en-US" sz="3600" b="1" dirty="0" smtClean="0">
              <a:latin typeface="Calibri" pitchFamily="34" charset="0"/>
            </a:endParaRPr>
          </a:p>
        </p:txBody>
      </p:sp>
      <p:sp>
        <p:nvSpPr>
          <p:cNvPr id="4" name="Footer Placeholder 3"/>
          <p:cNvSpPr>
            <a:spLocks noGrp="1"/>
          </p:cNvSpPr>
          <p:nvPr>
            <p:ph type="ftr" sz="quarter" idx="11"/>
          </p:nvPr>
        </p:nvSpPr>
        <p:spPr>
          <a:xfrm>
            <a:off x="228600" y="6416675"/>
            <a:ext cx="3505200" cy="365125"/>
          </a:xfrm>
        </p:spPr>
        <p:txBody>
          <a:bodyPr/>
          <a:lstStyle/>
          <a:p>
            <a:r>
              <a:rPr lang="en-US" dirty="0" smtClean="0"/>
              <a:t>Copyright © 2016 Pearson Education, Inc.</a:t>
            </a:r>
            <a:endParaRPr lang="en-US" dirty="0"/>
          </a:p>
        </p:txBody>
      </p:sp>
      <p:sp>
        <p:nvSpPr>
          <p:cNvPr id="6" name="TextBox 5"/>
          <p:cNvSpPr txBox="1"/>
          <p:nvPr/>
        </p:nvSpPr>
        <p:spPr>
          <a:xfrm>
            <a:off x="8382000" y="6488668"/>
            <a:ext cx="762000" cy="261610"/>
          </a:xfrm>
          <a:prstGeom prst="rect">
            <a:avLst/>
          </a:prstGeom>
          <a:noFill/>
        </p:spPr>
        <p:txBody>
          <a:bodyPr wrap="square" rtlCol="0">
            <a:spAutoFit/>
          </a:bodyPr>
          <a:lstStyle/>
          <a:p>
            <a:r>
              <a:rPr lang="en-US" sz="1100" dirty="0" smtClean="0"/>
              <a:t>17 - 39</a:t>
            </a:r>
            <a:endParaRPr lang="en-US" sz="1100" dirty="0"/>
          </a:p>
        </p:txBody>
      </p:sp>
      <p:sp>
        <p:nvSpPr>
          <p:cNvPr id="8" name="Rectangle 3"/>
          <p:cNvSpPr txBox="1">
            <a:spLocks/>
          </p:cNvSpPr>
          <p:nvPr/>
        </p:nvSpPr>
        <p:spPr bwMode="auto">
          <a:xfrm>
            <a:off x="457200" y="1828800"/>
            <a:ext cx="8229600" cy="42973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pt-PT" sz="2400" b="1" dirty="0" smtClean="0"/>
              <a:t>Formação em liderança</a:t>
            </a:r>
          </a:p>
          <a:p>
            <a:pPr marL="342900" indent="-342900" eaLnBrk="0" hangingPunct="0">
              <a:spcBef>
                <a:spcPct val="20000"/>
              </a:spcBef>
              <a:buFont typeface="Arial" charset="0"/>
              <a:buChar char="•"/>
            </a:pPr>
            <a:endParaRPr lang="pt-PT" sz="800" dirty="0" smtClean="0"/>
          </a:p>
          <a:p>
            <a:pPr marL="742950" lvl="1" indent="-285750" algn="just" eaLnBrk="0" hangingPunct="0">
              <a:spcBef>
                <a:spcPct val="20000"/>
              </a:spcBef>
              <a:buFont typeface="Arial" charset="0"/>
              <a:buChar char="–"/>
            </a:pPr>
            <a:r>
              <a:rPr lang="pt-PT" sz="2400" dirty="0" smtClean="0"/>
              <a:t>A formação tem mais probabilidade de ser bem sucedida para indivíduos com elevados níveis de </a:t>
            </a:r>
            <a:r>
              <a:rPr lang="pt-PT" sz="2400" dirty="0" err="1" smtClean="0"/>
              <a:t>automonitorização</a:t>
            </a:r>
            <a:r>
              <a:rPr lang="pt-PT" sz="2400" dirty="0" smtClean="0"/>
              <a:t> (</a:t>
            </a:r>
            <a:r>
              <a:rPr lang="pt-PT" sz="2400" i="1" dirty="0" smtClean="0"/>
              <a:t>self-</a:t>
            </a:r>
            <a:r>
              <a:rPr lang="pt-PT" sz="2400" i="1" dirty="0" err="1" smtClean="0"/>
              <a:t>monitoring</a:t>
            </a:r>
            <a:r>
              <a:rPr lang="pt-PT" sz="2400" dirty="0" smtClean="0"/>
              <a:t>).</a:t>
            </a:r>
          </a:p>
          <a:p>
            <a:pPr marL="742950" lvl="1" indent="-285750" algn="just" eaLnBrk="0" hangingPunct="0">
              <a:spcBef>
                <a:spcPct val="20000"/>
              </a:spcBef>
              <a:buFont typeface="Arial" charset="0"/>
              <a:buChar char="–"/>
            </a:pPr>
            <a:endParaRPr lang="pt-PT" sz="800" dirty="0" smtClean="0"/>
          </a:p>
          <a:p>
            <a:pPr marL="742950" lvl="1" indent="-285750" algn="just" eaLnBrk="0" hangingPunct="0">
              <a:spcBef>
                <a:spcPct val="20000"/>
              </a:spcBef>
              <a:buFont typeface="Arial" charset="0"/>
              <a:buChar char="–"/>
            </a:pPr>
            <a:r>
              <a:rPr lang="pt-PT" sz="2400" dirty="0" smtClean="0"/>
              <a:t>Os indivíduos cujos níveis de motivação para a liderança são mais elevados estão mais recetivos a oportunidades de formação e desenvolvimento em liderança.</a:t>
            </a:r>
          </a:p>
          <a:p>
            <a:pPr marL="742950" lvl="1" indent="-285750" eaLnBrk="0" hangingPunct="0">
              <a:spcBef>
                <a:spcPct val="20000"/>
              </a:spcBef>
              <a:buFont typeface="Arial" charset="0"/>
              <a:buChar char="–"/>
            </a:pPr>
            <a:endParaRPr lang="en-US"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smtClean="0"/>
              <a:t>17 - 47</a:t>
            </a:r>
            <a:endParaRPr lang="en-US"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pic>
        <p:nvPicPr>
          <p:cNvPr id="11" name="Picture 14" descr="copy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9144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386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ctrTitle"/>
          </p:nvPr>
        </p:nvSpPr>
        <p:spPr>
          <a:xfrm>
            <a:off x="685800" y="152400"/>
            <a:ext cx="7696200" cy="1143000"/>
          </a:xfrm>
        </p:spPr>
        <p:txBody>
          <a:bodyPr>
            <a:normAutofit/>
          </a:bodyPr>
          <a:lstStyle/>
          <a:p>
            <a:pPr algn="ctr"/>
            <a:r>
              <a:rPr lang="en-US" dirty="0" err="1" smtClean="0"/>
              <a:t>figura</a:t>
            </a:r>
            <a:r>
              <a:rPr lang="en-US" sz="3600" dirty="0" smtClean="0"/>
              <a:t> 17-1 </a:t>
            </a:r>
            <a:br>
              <a:rPr lang="en-US" sz="3600" dirty="0" smtClean="0"/>
            </a:br>
            <a:r>
              <a:rPr lang="en-US" sz="2700" dirty="0" err="1" smtClean="0"/>
              <a:t>Oito</a:t>
            </a:r>
            <a:r>
              <a:rPr lang="en-US" sz="2700" dirty="0" smtClean="0"/>
              <a:t> </a:t>
            </a:r>
            <a:r>
              <a:rPr lang="en-US" sz="2700" dirty="0" err="1" smtClean="0"/>
              <a:t>traços</a:t>
            </a:r>
            <a:r>
              <a:rPr lang="en-US" sz="2700" dirty="0" smtClean="0"/>
              <a:t> </a:t>
            </a:r>
            <a:r>
              <a:rPr lang="en-US" sz="2700" dirty="0" err="1" smtClean="0"/>
              <a:t>associados</a:t>
            </a:r>
            <a:r>
              <a:rPr lang="en-US" sz="2700" dirty="0" smtClean="0"/>
              <a:t> com a </a:t>
            </a:r>
            <a:r>
              <a:rPr lang="en-US" sz="2700" dirty="0" err="1" smtClean="0"/>
              <a:t>liderança</a:t>
            </a:r>
            <a:endParaRPr lang="en-US" sz="2700" dirty="0" smtClean="0">
              <a:latin typeface="Calibri" pitchFamily="34" charset="0"/>
            </a:endParaRPr>
          </a:p>
        </p:txBody>
      </p:sp>
      <p:sp>
        <p:nvSpPr>
          <p:cNvPr id="4" name="Footer Placeholder 3"/>
          <p:cNvSpPr>
            <a:spLocks noGrp="1"/>
          </p:cNvSpPr>
          <p:nvPr>
            <p:ph type="ftr" sz="quarter" idx="11"/>
          </p:nvPr>
        </p:nvSpPr>
        <p:spPr>
          <a:xfrm>
            <a:off x="228600" y="6416675"/>
            <a:ext cx="3733800" cy="365125"/>
          </a:xfrm>
        </p:spPr>
        <p:txBody>
          <a:bodyPr/>
          <a:lstStyle/>
          <a:p>
            <a:r>
              <a:rPr lang="en-US" dirty="0" smtClean="0"/>
              <a:t>Copyright © 2016 Pearson Education, Inc.</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149725" y="1639824"/>
            <a:ext cx="8857861"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416675"/>
            <a:ext cx="4876800" cy="365125"/>
          </a:xfrm>
        </p:spPr>
        <p:txBody>
          <a:bodyPr/>
          <a:lstStyle/>
          <a:p>
            <a:r>
              <a:rPr lang="en-US" dirty="0" smtClean="0"/>
              <a:t>Copyright © 2016 Pearson Education, Inc.</a:t>
            </a:r>
            <a:endParaRPr lang="en-US" dirty="0"/>
          </a:p>
        </p:txBody>
      </p:sp>
      <p:sp>
        <p:nvSpPr>
          <p:cNvPr id="6" name="TextBox 5"/>
          <p:cNvSpPr txBox="1"/>
          <p:nvPr/>
        </p:nvSpPr>
        <p:spPr>
          <a:xfrm>
            <a:off x="8001000" y="6400800"/>
            <a:ext cx="685800" cy="261610"/>
          </a:xfrm>
          <a:prstGeom prst="rect">
            <a:avLst/>
          </a:prstGeom>
          <a:noFill/>
        </p:spPr>
        <p:txBody>
          <a:bodyPr wrap="square" rtlCol="0">
            <a:spAutoFit/>
          </a:bodyPr>
          <a:lstStyle/>
          <a:p>
            <a:r>
              <a:rPr lang="en-US" sz="1100" dirty="0" smtClean="0"/>
              <a:t>17 - 6</a:t>
            </a:r>
            <a:endParaRPr lang="en-US" sz="1100" dirty="0"/>
          </a:p>
        </p:txBody>
      </p:sp>
      <p:sp>
        <p:nvSpPr>
          <p:cNvPr id="8" name="Rectangle 2"/>
          <p:cNvSpPr>
            <a:spLocks noGrp="1" noChangeArrowheads="1"/>
          </p:cNvSpPr>
          <p:nvPr>
            <p:ph type="title"/>
          </p:nvPr>
        </p:nvSpPr>
        <p:spPr>
          <a:xfrm>
            <a:off x="685800" y="274638"/>
            <a:ext cx="7772400" cy="1143000"/>
          </a:xfrm>
        </p:spPr>
        <p:txBody>
          <a:bodyPr>
            <a:normAutofit fontScale="90000"/>
          </a:bodyPr>
          <a:lstStyle/>
          <a:p>
            <a:pPr algn="ctr"/>
            <a:r>
              <a:rPr lang="en-US" dirty="0" err="1" smtClean="0"/>
              <a:t>Teorias</a:t>
            </a:r>
            <a:r>
              <a:rPr lang="en-US" dirty="0" smtClean="0"/>
              <a:t> </a:t>
            </a:r>
            <a:r>
              <a:rPr lang="en-US" dirty="0" err="1" smtClean="0"/>
              <a:t>iniciais</a:t>
            </a:r>
            <a:r>
              <a:rPr lang="en-US" dirty="0" smtClean="0"/>
              <a:t> </a:t>
            </a:r>
            <a:r>
              <a:rPr lang="en-US" dirty="0" err="1" smtClean="0"/>
              <a:t>sobre</a:t>
            </a:r>
            <a:r>
              <a:rPr lang="en-US" dirty="0" smtClean="0"/>
              <a:t> </a:t>
            </a:r>
            <a:r>
              <a:rPr lang="en-US" dirty="0" err="1" smtClean="0"/>
              <a:t>liderança</a:t>
            </a:r>
            <a:r>
              <a:rPr lang="en-US" dirty="0" smtClean="0"/>
              <a:t> (cont.)</a:t>
            </a:r>
            <a:endParaRPr lang="en-US" sz="3600" dirty="0" smtClean="0">
              <a:latin typeface="Calibri" pitchFamily="34" charset="0"/>
            </a:endParaRPr>
          </a:p>
        </p:txBody>
      </p:sp>
      <p:sp>
        <p:nvSpPr>
          <p:cNvPr id="10" name="Rectangle 3"/>
          <p:cNvSpPr txBox="1">
            <a:spLocks/>
          </p:cNvSpPr>
          <p:nvPr/>
        </p:nvSpPr>
        <p:spPr bwMode="auto">
          <a:xfrm>
            <a:off x="457200" y="2015103"/>
            <a:ext cx="8229600" cy="4525963"/>
          </a:xfrm>
          <a:prstGeom prst="rect">
            <a:avLst/>
          </a:prstGeom>
          <a:noFill/>
          <a:ln w="9525">
            <a:noFill/>
            <a:miter lim="800000"/>
            <a:headEnd/>
            <a:tailEnd/>
          </a:ln>
        </p:spPr>
        <p:txBody>
          <a:bodyPr/>
          <a:lstStyle/>
          <a:p>
            <a:pPr algn="just" eaLnBrk="0" hangingPunct="0">
              <a:spcBef>
                <a:spcPct val="20000"/>
              </a:spcBef>
            </a:pPr>
            <a:r>
              <a:rPr lang="pt-PT" sz="2400" b="1" dirty="0" smtClean="0"/>
              <a:t>Teorias comportamentais</a:t>
            </a:r>
          </a:p>
          <a:p>
            <a:pPr algn="just" eaLnBrk="0" hangingPunct="0">
              <a:spcBef>
                <a:spcPct val="20000"/>
              </a:spcBef>
            </a:pPr>
            <a:endParaRPr lang="pt-PT" sz="800" b="1" dirty="0" smtClean="0"/>
          </a:p>
          <a:p>
            <a:pPr algn="just" eaLnBrk="0" hangingPunct="0">
              <a:spcBef>
                <a:spcPct val="20000"/>
              </a:spcBef>
            </a:pPr>
            <a:r>
              <a:rPr lang="pt-PT" sz="2400" dirty="0" smtClean="0"/>
              <a:t>Teorias que identificam </a:t>
            </a:r>
            <a:r>
              <a:rPr lang="pt-PT" sz="2400" u="sng" dirty="0" smtClean="0"/>
              <a:t>comportamentos</a:t>
            </a:r>
            <a:r>
              <a:rPr lang="pt-PT" sz="2400" dirty="0" smtClean="0"/>
              <a:t> que diferenciam os líderes eficazes dos líderes não eficazes.</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000" b="1" dirty="0" smtClean="0"/>
              <a:t>Estudos da Universidade de Iowa</a:t>
            </a:r>
          </a:p>
          <a:p>
            <a:pPr marL="342900" indent="-342900" algn="just" eaLnBrk="0" hangingPunct="0">
              <a:spcBef>
                <a:spcPct val="20000"/>
              </a:spcBef>
              <a:buFont typeface="Arial" charset="0"/>
              <a:buChar char="•"/>
            </a:pPr>
            <a:endParaRPr lang="pt-PT" sz="800" b="1" dirty="0" smtClean="0"/>
          </a:p>
          <a:p>
            <a:pPr marL="342900" indent="-342900" algn="just" eaLnBrk="0" hangingPunct="0">
              <a:spcBef>
                <a:spcPct val="20000"/>
              </a:spcBef>
              <a:buFont typeface="Arial" charset="0"/>
              <a:buChar char="•"/>
            </a:pPr>
            <a:r>
              <a:rPr lang="pt-PT" sz="2000" b="1" dirty="0" smtClean="0"/>
              <a:t>Estudos da universidade de </a:t>
            </a:r>
            <a:r>
              <a:rPr lang="pt-PT" sz="2000" b="1" dirty="0"/>
              <a:t>O</a:t>
            </a:r>
            <a:r>
              <a:rPr lang="pt-PT" sz="2000" b="1" dirty="0" smtClean="0"/>
              <a:t>hio </a:t>
            </a:r>
            <a:r>
              <a:rPr lang="pt-PT" sz="2000" b="1" dirty="0" err="1" smtClean="0"/>
              <a:t>State</a:t>
            </a:r>
            <a:endParaRPr lang="pt-PT" sz="2000" b="1" dirty="0" smtClean="0"/>
          </a:p>
          <a:p>
            <a:pPr marL="342900" indent="-342900" algn="just" eaLnBrk="0" hangingPunct="0">
              <a:spcBef>
                <a:spcPct val="20000"/>
              </a:spcBef>
              <a:buFont typeface="Arial" charset="0"/>
              <a:buChar char="•"/>
            </a:pPr>
            <a:endParaRPr lang="pt-PT" sz="800" b="1" dirty="0" smtClean="0"/>
          </a:p>
          <a:p>
            <a:pPr marL="342900" indent="-342900" algn="just" eaLnBrk="0" hangingPunct="0">
              <a:spcBef>
                <a:spcPct val="20000"/>
              </a:spcBef>
              <a:buFont typeface="Arial" charset="0"/>
              <a:buChar char="•"/>
            </a:pPr>
            <a:r>
              <a:rPr lang="pt-PT" sz="2000" b="1" dirty="0" smtClean="0"/>
              <a:t>Estudos da Universidade de Michigan</a:t>
            </a:r>
          </a:p>
          <a:p>
            <a:pPr marL="342900" indent="-342900" algn="just" eaLnBrk="0" hangingPunct="0">
              <a:spcBef>
                <a:spcPct val="20000"/>
              </a:spcBef>
              <a:buFont typeface="Arial" charset="0"/>
              <a:buChar char="•"/>
            </a:pPr>
            <a:endParaRPr lang="pt-PT" sz="800" b="1" dirty="0" smtClean="0"/>
          </a:p>
          <a:p>
            <a:pPr marL="342900" indent="-342900" algn="just" eaLnBrk="0" hangingPunct="0">
              <a:spcBef>
                <a:spcPct val="20000"/>
              </a:spcBef>
              <a:buFont typeface="Arial" charset="0"/>
              <a:buChar char="•"/>
            </a:pPr>
            <a:r>
              <a:rPr lang="pt-PT" sz="2000" b="1" dirty="0" smtClean="0"/>
              <a:t>Grelha de gestão de Blake e </a:t>
            </a:r>
            <a:r>
              <a:rPr lang="pt-PT" sz="2000" b="1" dirty="0" err="1" smtClean="0"/>
              <a:t>Mouton</a:t>
            </a:r>
            <a:endParaRPr lang="pt-PT" sz="2000" b="1" dirty="0" smtClean="0"/>
          </a:p>
          <a:p>
            <a:pPr marL="342900" indent="-342900" algn="just" eaLnBrk="0" hangingPunct="0">
              <a:spcBef>
                <a:spcPct val="20000"/>
              </a:spcBef>
              <a:buFont typeface="Arial" charset="0"/>
              <a:buChar char="•"/>
            </a:pPr>
            <a:endParaRPr lang="pt-PT" sz="2400" b="1" dirty="0" smtClean="0"/>
          </a:p>
          <a:p>
            <a:pPr marL="742950" lvl="1" indent="-285750" eaLnBrk="0" hangingPunct="0">
              <a:spcBef>
                <a:spcPct val="20000"/>
              </a:spcBef>
              <a:buFont typeface="Arial" charset="0"/>
              <a:buChar char="–"/>
            </a:pP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685800" y="76200"/>
            <a:ext cx="7772400" cy="1143000"/>
          </a:xfrm>
        </p:spPr>
        <p:txBody>
          <a:bodyPr>
            <a:normAutofit fontScale="90000"/>
          </a:bodyPr>
          <a:lstStyle/>
          <a:p>
            <a:pPr algn="ctr"/>
            <a:r>
              <a:rPr lang="en-US" dirty="0" smtClean="0"/>
              <a:t>Estudos da </a:t>
            </a:r>
            <a:br>
              <a:rPr lang="en-US" dirty="0" smtClean="0"/>
            </a:br>
            <a:r>
              <a:rPr lang="en-US" b="1" dirty="0" err="1" smtClean="0"/>
              <a:t>universidade</a:t>
            </a:r>
            <a:r>
              <a:rPr lang="en-US" b="1" dirty="0" smtClean="0"/>
              <a:t> de </a:t>
            </a:r>
            <a:r>
              <a:rPr lang="en-US" b="1" dirty="0" err="1" smtClean="0"/>
              <a:t>iowa</a:t>
            </a:r>
            <a:endParaRPr lang="en-US" sz="3600" b="1" dirty="0" smtClean="0"/>
          </a:p>
        </p:txBody>
      </p:sp>
      <p:sp>
        <p:nvSpPr>
          <p:cNvPr id="4" name="Footer Placeholder 3"/>
          <p:cNvSpPr>
            <a:spLocks noGrp="1"/>
          </p:cNvSpPr>
          <p:nvPr>
            <p:ph type="ftr" sz="quarter" idx="11"/>
          </p:nvPr>
        </p:nvSpPr>
        <p:spPr>
          <a:xfrm>
            <a:off x="228600" y="6416675"/>
            <a:ext cx="3733800" cy="365125"/>
          </a:xfrm>
        </p:spPr>
        <p:txBody>
          <a:bodyPr/>
          <a:lstStyle/>
          <a:p>
            <a:r>
              <a:rPr lang="en-US" dirty="0" smtClean="0"/>
              <a:t>Copyright © 2016 Pearson Education, Inc.</a:t>
            </a:r>
            <a:endParaRPr lang="en-US" dirty="0"/>
          </a:p>
        </p:txBody>
      </p:sp>
      <p:sp>
        <p:nvSpPr>
          <p:cNvPr id="6" name="TextBox 5"/>
          <p:cNvSpPr txBox="1"/>
          <p:nvPr/>
        </p:nvSpPr>
        <p:spPr>
          <a:xfrm>
            <a:off x="8458200" y="6488668"/>
            <a:ext cx="579119" cy="261610"/>
          </a:xfrm>
          <a:prstGeom prst="rect">
            <a:avLst/>
          </a:prstGeom>
          <a:noFill/>
        </p:spPr>
        <p:txBody>
          <a:bodyPr wrap="square" rtlCol="0">
            <a:spAutoFit/>
          </a:bodyPr>
          <a:lstStyle/>
          <a:p>
            <a:r>
              <a:rPr lang="en-US" sz="1100" dirty="0" smtClean="0"/>
              <a:t>17 - 7</a:t>
            </a:r>
            <a:endParaRPr lang="en-US" sz="1100" dirty="0"/>
          </a:p>
        </p:txBody>
      </p:sp>
      <p:sp>
        <p:nvSpPr>
          <p:cNvPr id="7" name="Rectangle 3"/>
          <p:cNvSpPr txBox="1">
            <a:spLocks/>
          </p:cNvSpPr>
          <p:nvPr/>
        </p:nvSpPr>
        <p:spPr bwMode="auto">
          <a:xfrm>
            <a:off x="457200" y="1611868"/>
            <a:ext cx="8229600" cy="4876800"/>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Estilo Autocrático – </a:t>
            </a:r>
            <a:r>
              <a:rPr lang="pt-PT" sz="2400" dirty="0" smtClean="0"/>
              <a:t>Líder que </a:t>
            </a:r>
            <a:r>
              <a:rPr lang="pt-PT" sz="2400" u="sng" dirty="0" smtClean="0"/>
              <a:t>indica</a:t>
            </a:r>
            <a:r>
              <a:rPr lang="pt-PT" sz="2400" dirty="0" smtClean="0"/>
              <a:t> os métodos de trabalho, </a:t>
            </a:r>
            <a:r>
              <a:rPr lang="pt-PT" sz="2400" u="sng" dirty="0" smtClean="0"/>
              <a:t>toma as decisões</a:t>
            </a:r>
            <a:r>
              <a:rPr lang="pt-PT" sz="2400" dirty="0" smtClean="0"/>
              <a:t> unilateralmente, e </a:t>
            </a:r>
            <a:r>
              <a:rPr lang="pt-PT" sz="2400" u="sng" dirty="0" smtClean="0"/>
              <a:t>limita a participação</a:t>
            </a:r>
            <a:r>
              <a:rPr lang="pt-PT" sz="2400" dirty="0" smtClean="0"/>
              <a:t> dos empregados.</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Estilo Democrático  - </a:t>
            </a:r>
            <a:r>
              <a:rPr lang="pt-PT" sz="2400" dirty="0" smtClean="0"/>
              <a:t>Líder que </a:t>
            </a:r>
            <a:r>
              <a:rPr lang="pt-PT" sz="2400" u="sng" dirty="0" smtClean="0"/>
              <a:t>envolve</a:t>
            </a:r>
            <a:r>
              <a:rPr lang="pt-PT" sz="2400" dirty="0" smtClean="0"/>
              <a:t> os subordinados na tomada de decisão, </a:t>
            </a:r>
            <a:r>
              <a:rPr lang="pt-PT" sz="2400" u="sng" dirty="0" smtClean="0"/>
              <a:t>delega</a:t>
            </a:r>
            <a:r>
              <a:rPr lang="pt-PT" sz="2400" dirty="0" smtClean="0"/>
              <a:t> autoridade, e usa o </a:t>
            </a:r>
            <a:r>
              <a:rPr lang="pt-PT" sz="2400" i="1" dirty="0" smtClean="0"/>
              <a:t>feedback</a:t>
            </a:r>
            <a:r>
              <a:rPr lang="pt-PT" sz="2400" dirty="0" smtClean="0"/>
              <a:t> como uma oportunidade para </a:t>
            </a:r>
            <a:r>
              <a:rPr lang="pt-PT" sz="2400" u="sng" dirty="0" smtClean="0"/>
              <a:t>orientar</a:t>
            </a:r>
            <a:r>
              <a:rPr lang="pt-PT" sz="2400" dirty="0" smtClean="0"/>
              <a:t> os empregados no seu desenvolvimento.</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Estilo </a:t>
            </a:r>
            <a:r>
              <a:rPr lang="pt-PT" sz="2400" b="1" i="1" dirty="0" err="1" smtClean="0"/>
              <a:t>Laissez-faire</a:t>
            </a:r>
            <a:r>
              <a:rPr lang="pt-PT" sz="2400" b="1" dirty="0" smtClean="0"/>
              <a:t> – </a:t>
            </a:r>
            <a:r>
              <a:rPr lang="pt-PT" sz="2400" dirty="0" smtClean="0"/>
              <a:t>Líder  que deixa os membros do grupo tomar decisões e realizar as tarefas </a:t>
            </a:r>
            <a:r>
              <a:rPr lang="pt-PT" sz="2400" u="sng" dirty="0" smtClean="0"/>
              <a:t>como lhes parecer melhor</a:t>
            </a:r>
            <a:r>
              <a:rPr lang="pt-PT" sz="2400" dirty="0" smtClean="0"/>
              <a:t>.</a:t>
            </a:r>
            <a:endParaRPr lang="pt-PT"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685800" y="76200"/>
            <a:ext cx="7772400" cy="1143000"/>
          </a:xfrm>
        </p:spPr>
        <p:txBody>
          <a:bodyPr>
            <a:normAutofit fontScale="90000"/>
          </a:bodyPr>
          <a:lstStyle/>
          <a:p>
            <a:pPr algn="ctr"/>
            <a:r>
              <a:rPr lang="en-US" dirty="0" smtClean="0"/>
              <a:t>Estudos da </a:t>
            </a:r>
            <a:br>
              <a:rPr lang="en-US" dirty="0" smtClean="0"/>
            </a:br>
            <a:r>
              <a:rPr lang="en-US" b="1" dirty="0" err="1" smtClean="0"/>
              <a:t>universidade</a:t>
            </a:r>
            <a:r>
              <a:rPr lang="en-US" b="1" dirty="0" smtClean="0"/>
              <a:t> de </a:t>
            </a:r>
            <a:r>
              <a:rPr lang="en-US" b="1" dirty="0" err="1" smtClean="0"/>
              <a:t>iowa</a:t>
            </a:r>
            <a:r>
              <a:rPr lang="en-US" b="1" dirty="0"/>
              <a:t> </a:t>
            </a:r>
            <a:r>
              <a:rPr lang="en-US" sz="2200" dirty="0" smtClean="0"/>
              <a:t>(cont.)</a:t>
            </a:r>
          </a:p>
        </p:txBody>
      </p:sp>
      <p:sp>
        <p:nvSpPr>
          <p:cNvPr id="4" name="Footer Placeholder 3"/>
          <p:cNvSpPr>
            <a:spLocks noGrp="1"/>
          </p:cNvSpPr>
          <p:nvPr>
            <p:ph type="ftr" sz="quarter" idx="11"/>
          </p:nvPr>
        </p:nvSpPr>
        <p:spPr>
          <a:xfrm>
            <a:off x="228600" y="6416675"/>
            <a:ext cx="3733800" cy="365125"/>
          </a:xfrm>
        </p:spPr>
        <p:txBody>
          <a:bodyPr/>
          <a:lstStyle/>
          <a:p>
            <a:r>
              <a:rPr lang="en-US" dirty="0" smtClean="0"/>
              <a:t>Copyright © 2016 Pearson Education, Inc.</a:t>
            </a:r>
            <a:endParaRPr lang="en-US" dirty="0"/>
          </a:p>
        </p:txBody>
      </p:sp>
      <p:sp>
        <p:nvSpPr>
          <p:cNvPr id="6" name="TextBox 5"/>
          <p:cNvSpPr txBox="1"/>
          <p:nvPr/>
        </p:nvSpPr>
        <p:spPr>
          <a:xfrm>
            <a:off x="8458200" y="6488668"/>
            <a:ext cx="579119" cy="261610"/>
          </a:xfrm>
          <a:prstGeom prst="rect">
            <a:avLst/>
          </a:prstGeom>
          <a:noFill/>
        </p:spPr>
        <p:txBody>
          <a:bodyPr wrap="square" rtlCol="0">
            <a:spAutoFit/>
          </a:bodyPr>
          <a:lstStyle/>
          <a:p>
            <a:r>
              <a:rPr lang="en-US" sz="1100" dirty="0" smtClean="0"/>
              <a:t>17 - 7</a:t>
            </a:r>
            <a:endParaRPr lang="en-US" sz="1100" dirty="0"/>
          </a:p>
        </p:txBody>
      </p:sp>
      <p:sp>
        <p:nvSpPr>
          <p:cNvPr id="7" name="Rectangle 3"/>
          <p:cNvSpPr txBox="1">
            <a:spLocks/>
          </p:cNvSpPr>
          <p:nvPr/>
        </p:nvSpPr>
        <p:spPr bwMode="auto">
          <a:xfrm>
            <a:off x="457200" y="1828800"/>
            <a:ext cx="8229600" cy="4659868"/>
          </a:xfrm>
          <a:prstGeom prst="rect">
            <a:avLst/>
          </a:prstGeom>
          <a:noFill/>
          <a:ln w="9525">
            <a:noFill/>
            <a:miter lim="800000"/>
            <a:headEnd/>
            <a:tailEnd/>
          </a:ln>
        </p:spPr>
        <p:txBody>
          <a:bodyPr/>
          <a:lstStyle/>
          <a:p>
            <a:pPr algn="just" eaLnBrk="0" hangingPunct="0">
              <a:spcBef>
                <a:spcPct val="20000"/>
              </a:spcBef>
            </a:pPr>
            <a:r>
              <a:rPr lang="pt-PT" sz="2400" b="1" dirty="0" smtClean="0"/>
              <a:t>Resultados da investigação:</a:t>
            </a:r>
          </a:p>
          <a:p>
            <a:pPr algn="just" eaLnBrk="0" hangingPunct="0">
              <a:spcBef>
                <a:spcPct val="20000"/>
              </a:spcBef>
            </a:pPr>
            <a:endParaRPr lang="pt-PT" sz="800" b="1" dirty="0"/>
          </a:p>
          <a:p>
            <a:pPr algn="just" eaLnBrk="0" hangingPunct="0">
              <a:spcBef>
                <a:spcPct val="20000"/>
              </a:spcBef>
            </a:pPr>
            <a:r>
              <a:rPr lang="pt-PT" sz="2400" dirty="0" smtClean="0"/>
              <a:t>Os resultados iniciais indicaram que o estilo democrático contribuía para uma boa quantidade e qualidade de trabalho.</a:t>
            </a:r>
          </a:p>
          <a:p>
            <a:pPr algn="just" eaLnBrk="0" hangingPunct="0">
              <a:spcBef>
                <a:spcPct val="20000"/>
              </a:spcBef>
            </a:pPr>
            <a:r>
              <a:rPr lang="pt-PT" sz="800" dirty="0" smtClean="0"/>
              <a:t/>
            </a:r>
            <a:br>
              <a:rPr lang="pt-PT" sz="800" dirty="0" smtClean="0"/>
            </a:br>
            <a:r>
              <a:rPr lang="pt-PT" sz="2400" dirty="0" smtClean="0"/>
              <a:t>Posteriormente, não foi possível confirmar estes resultados, de forma consistente. Finalmente, apenas em relação a </a:t>
            </a:r>
            <a:r>
              <a:rPr lang="pt-PT" sz="2400" u="sng" dirty="0" smtClean="0"/>
              <a:t>uma maior satisfação </a:t>
            </a:r>
            <a:r>
              <a:rPr lang="pt-PT" sz="2400" u="sng" dirty="0"/>
              <a:t>no </a:t>
            </a:r>
            <a:r>
              <a:rPr lang="pt-PT" sz="2400" u="sng" dirty="0" smtClean="0"/>
              <a:t>trabalho</a:t>
            </a:r>
            <a:r>
              <a:rPr lang="pt-PT" sz="2400" dirty="0" smtClean="0"/>
              <a:t> foi possível destacar um dos três estilos de liderança – </a:t>
            </a:r>
            <a:r>
              <a:rPr lang="pt-PT" sz="2400" i="1" dirty="0" smtClean="0"/>
              <a:t>i.e. </a:t>
            </a:r>
            <a:r>
              <a:rPr lang="pt-PT" sz="2400" i="1" u="sng" dirty="0" smtClean="0"/>
              <a:t>o </a:t>
            </a:r>
            <a:r>
              <a:rPr lang="pt-PT" sz="2400" u="sng" dirty="0" smtClean="0"/>
              <a:t>estilo democrático</a:t>
            </a:r>
            <a:r>
              <a:rPr lang="pt-PT" sz="2400" dirty="0" smtClean="0"/>
              <a:t>. </a:t>
            </a:r>
            <a:endParaRPr lang="pt-PT" sz="2400" dirty="0"/>
          </a:p>
        </p:txBody>
      </p:sp>
    </p:spTree>
    <p:extLst>
      <p:ext uri="{BB962C8B-B14F-4D97-AF65-F5344CB8AC3E}">
        <p14:creationId xmlns:p14="http://schemas.microsoft.com/office/powerpoint/2010/main" val="4294251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normAutofit fontScale="90000"/>
          </a:bodyPr>
          <a:lstStyle/>
          <a:p>
            <a:pPr algn="ctr"/>
            <a:r>
              <a:rPr lang="en-US" sz="3600" dirty="0" smtClean="0"/>
              <a:t>Estudos da </a:t>
            </a:r>
            <a:br>
              <a:rPr lang="en-US" sz="3600" dirty="0" smtClean="0"/>
            </a:br>
            <a:r>
              <a:rPr lang="en-US" sz="3600" b="1" dirty="0" err="1" smtClean="0"/>
              <a:t>universidade</a:t>
            </a:r>
            <a:r>
              <a:rPr lang="en-US" sz="3600" b="1" dirty="0" smtClean="0"/>
              <a:t> de Ohio State</a:t>
            </a:r>
            <a:endParaRPr lang="en-US" sz="3600" b="1" dirty="0" smtClean="0">
              <a:latin typeface="Calibri" pitchFamily="34" charset="0"/>
            </a:endParaRPr>
          </a:p>
        </p:txBody>
      </p:sp>
      <p:sp>
        <p:nvSpPr>
          <p:cNvPr id="4" name="Footer Placeholder 3"/>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sp>
        <p:nvSpPr>
          <p:cNvPr id="6" name="TextBox 5"/>
          <p:cNvSpPr txBox="1"/>
          <p:nvPr/>
        </p:nvSpPr>
        <p:spPr>
          <a:xfrm>
            <a:off x="8229600" y="6611779"/>
            <a:ext cx="718131" cy="261610"/>
          </a:xfrm>
          <a:prstGeom prst="rect">
            <a:avLst/>
          </a:prstGeom>
          <a:noFill/>
        </p:spPr>
        <p:txBody>
          <a:bodyPr wrap="square" rtlCol="0">
            <a:spAutoFit/>
          </a:bodyPr>
          <a:lstStyle/>
          <a:p>
            <a:r>
              <a:rPr lang="en-US" sz="1100" dirty="0" smtClean="0"/>
              <a:t>17 - 8</a:t>
            </a:r>
            <a:endParaRPr lang="en-US" sz="1100" dirty="0"/>
          </a:p>
        </p:txBody>
      </p:sp>
      <p:sp>
        <p:nvSpPr>
          <p:cNvPr id="8" name="Rectangle 3"/>
          <p:cNvSpPr txBox="1">
            <a:spLocks/>
          </p:cNvSpPr>
          <p:nvPr/>
        </p:nvSpPr>
        <p:spPr bwMode="auto">
          <a:xfrm>
            <a:off x="228600" y="1890712"/>
            <a:ext cx="8229600" cy="4525963"/>
          </a:xfrm>
          <a:prstGeom prst="rect">
            <a:avLst/>
          </a:prstGeom>
          <a:noFill/>
          <a:ln w="9525">
            <a:noFill/>
            <a:miter lim="800000"/>
            <a:headEnd/>
            <a:tailEnd/>
          </a:ln>
        </p:spPr>
        <p:txBody>
          <a:bodyPr/>
          <a:lstStyle/>
          <a:p>
            <a:pPr lvl="1" algn="just" eaLnBrk="0" hangingPunct="0">
              <a:spcBef>
                <a:spcPct val="40000"/>
              </a:spcBef>
            </a:pPr>
            <a:r>
              <a:rPr lang="pt-PT" sz="2400" b="1" dirty="0" smtClean="0"/>
              <a:t>Identificaram duas dimensões do comportamento dos líderes.</a:t>
            </a:r>
          </a:p>
          <a:p>
            <a:pPr marL="742950" lvl="1" indent="-285750" algn="just" eaLnBrk="0" hangingPunct="0">
              <a:spcBef>
                <a:spcPct val="40000"/>
              </a:spcBef>
              <a:buFont typeface="Arial" charset="0"/>
              <a:buChar char="–"/>
            </a:pPr>
            <a:endParaRPr lang="pt-PT" sz="800" dirty="0" smtClean="0"/>
          </a:p>
          <a:p>
            <a:pPr marL="1143000" lvl="2" indent="-228600" algn="just" eaLnBrk="0" hangingPunct="0">
              <a:spcBef>
                <a:spcPct val="40000"/>
              </a:spcBef>
              <a:buFont typeface="Arial" charset="0"/>
              <a:buChar char="•"/>
            </a:pPr>
            <a:r>
              <a:rPr lang="pt-PT" sz="2400" b="1" dirty="0" smtClean="0"/>
              <a:t>Iniciar estrutura:</a:t>
            </a:r>
            <a:r>
              <a:rPr lang="pt-PT" sz="2400" dirty="0" smtClean="0"/>
              <a:t> grau em que o </a:t>
            </a:r>
            <a:r>
              <a:rPr lang="pt-PT" sz="2400" u="sng" dirty="0" smtClean="0"/>
              <a:t>líder define e estrutura o seu papel e o papel dos subordinados</a:t>
            </a:r>
            <a:r>
              <a:rPr lang="pt-PT" sz="2400" dirty="0" smtClean="0"/>
              <a:t>.</a:t>
            </a:r>
          </a:p>
          <a:p>
            <a:pPr marL="1143000" lvl="2" indent="-228600" algn="just" eaLnBrk="0" hangingPunct="0">
              <a:spcBef>
                <a:spcPct val="40000"/>
              </a:spcBef>
              <a:buFont typeface="Arial" charset="0"/>
              <a:buChar char="•"/>
            </a:pPr>
            <a:endParaRPr lang="pt-PT" sz="800" dirty="0" smtClean="0"/>
          </a:p>
          <a:p>
            <a:pPr marL="1143000" lvl="2" indent="-228600" algn="just" eaLnBrk="0" hangingPunct="0">
              <a:spcBef>
                <a:spcPct val="40000"/>
              </a:spcBef>
              <a:buFont typeface="Arial" charset="0"/>
              <a:buChar char="•"/>
            </a:pPr>
            <a:r>
              <a:rPr lang="pt-PT" sz="2400" b="1" dirty="0" smtClean="0"/>
              <a:t>Consideração:</a:t>
            </a:r>
            <a:r>
              <a:rPr lang="pt-PT" sz="2400" dirty="0" smtClean="0"/>
              <a:t> grau em que o líder procura ter relações de trabalho caracterizadas pela </a:t>
            </a:r>
            <a:r>
              <a:rPr lang="pt-PT" sz="2400" u="sng" dirty="0" smtClean="0"/>
              <a:t>confiança mútua</a:t>
            </a:r>
            <a:r>
              <a:rPr lang="pt-PT" sz="2400" dirty="0" smtClean="0"/>
              <a:t>, </a:t>
            </a:r>
            <a:r>
              <a:rPr lang="pt-PT" sz="2400" u="sng" dirty="0" smtClean="0"/>
              <a:t>respeito</a:t>
            </a:r>
            <a:r>
              <a:rPr lang="pt-PT" sz="2400" dirty="0" smtClean="0"/>
              <a:t> pelas ideias dos subordinados e </a:t>
            </a:r>
            <a:r>
              <a:rPr lang="pt-PT" sz="2400" u="sng" dirty="0" smtClean="0"/>
              <a:t>atenção aos seus sentimentos</a:t>
            </a:r>
            <a:r>
              <a:rPr lang="pt-PT" sz="2400" dirty="0" smtClean="0"/>
              <a:t>.</a:t>
            </a:r>
            <a:endParaRPr lang="pt-PT" sz="24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1846&quot;&gt;&lt;/object&gt;&lt;object type=&quot;2&quot; unique_id=&quot;11847&quot;&gt;&lt;object type=&quot;3&quot; unique_id=&quot;11848&quot;&gt;&lt;property id=&quot;20148&quot; value=&quot;5&quot;/&gt;&lt;property id=&quot;20300&quot; value=&quot;Slide 1 - &amp;quot;Managers as Leaders&amp;quot;&quot;/&gt;&lt;property id=&quot;20307&quot; value=&quot;256&quot;/&gt;&lt;/object&gt;&lt;object type=&quot;3&quot; unique_id=&quot;11849&quot;&gt;&lt;property id=&quot;20148&quot; value=&quot;5&quot;/&gt;&lt;property id=&quot;20300&quot; value=&quot;Slide 2&quot;/&gt;&lt;property id=&quot;20307&quot; value=&quot;258&quot;/&gt;&lt;/object&gt;&lt;object type=&quot;3&quot; unique_id=&quot;11884&quot;&gt;&lt;property id=&quot;20148&quot; value=&quot;5&quot;/&gt;&lt;property id=&quot;20300&quot; value=&quot;Slide 49&quot;/&gt;&lt;property id=&quot;20307&quot; value=&quot;260&quot;/&gt;&lt;/object&gt;&lt;object type=&quot;3&quot; unique_id=&quot;18011&quot;&gt;&lt;property id=&quot;20148&quot; value=&quot;5&quot;/&gt;&lt;property id=&quot;20300&quot; value=&quot;Slide 3 - &amp;quot;Who Are Leaders and &amp;#x0D;&amp;#x0A;What Is Leadership?&amp;quot;&quot;/&gt;&lt;property id=&quot;20307&quot; value=&quot;393&quot;/&gt;&lt;/object&gt;&lt;object type=&quot;3&quot; unique_id=&quot;40475&quot;&gt;&lt;property id=&quot;20148&quot; value=&quot;5&quot;/&gt;&lt;property id=&quot;20300&quot; value=&quot;Slide 4 - &amp;quot;Early Leadership Theories&amp;quot;&quot;/&gt;&lt;property id=&quot;20307&quot; value=&quot;655&quot;/&gt;&lt;/object&gt;&lt;object type=&quot;3&quot; unique_id=&quot;40476&quot;&gt;&lt;property id=&quot;20148&quot; value=&quot;5&quot;/&gt;&lt;property id=&quot;20300&quot; value=&quot;Slide 5 - &amp;quot;Exhibit 18-1 Seven Traits Associated with Leadership&amp;quot;&quot;/&gt;&lt;property id=&quot;20307&quot; value=&quot;642&quot;/&gt;&lt;/object&gt;&lt;object type=&quot;3&quot; unique_id=&quot;40477&quot;&gt;&lt;property id=&quot;20148&quot; value=&quot;5&quot;/&gt;&lt;property id=&quot;20300&quot; value=&quot;Slide 6 - &amp;quot;Early Leadership Theories (cont.)&amp;quot;&quot;/&gt;&lt;property id=&quot;20307&quot; value=&quot;656&quot;/&gt;&lt;/object&gt;&lt;object type=&quot;3&quot; unique_id=&quot;40478&quot;&gt;&lt;property id=&quot;20148&quot; value=&quot;5&quot;/&gt;&lt;property id=&quot;20300&quot; value=&quot;Slide 7 - &amp;quot;University of Iowa Studies (cont.)&amp;quot;&quot;/&gt;&lt;property id=&quot;20307&quot; value=&quot;654&quot;/&gt;&lt;/object&gt;&lt;object type=&quot;3&quot; unique_id=&quot;40479&quot;&gt;&lt;property id=&quot;20148&quot; value=&quot;5&quot;/&gt;&lt;property id=&quot;20300&quot; value=&quot;Slide 8 - &amp;quot;Early Leadership Theories (cont.)&amp;quot;&quot;/&gt;&lt;property id=&quot;20307&quot; value=&quot;653&quot;/&gt;&lt;/object&gt;&lt;object type=&quot;3&quot; unique_id=&quot;40480&quot;&gt;&lt;property id=&quot;20148&quot; value=&quot;5&quot;/&gt;&lt;property id=&quot;20300&quot; value=&quot;Slide 9 - &amp;quot;Results of Ohio State Studies&amp;quot;&quot;/&gt;&lt;property id=&quot;20307&quot; value=&quot;652&quot;/&gt;&lt;/object&gt;&lt;object type=&quot;3&quot; unique_id=&quot;40481&quot;&gt;&lt;property id=&quot;20148&quot; value=&quot;5&quot;/&gt;&lt;property id=&quot;20300&quot; value=&quot;Slide 10 - &amp;quot;University of Michigan Studies&amp;quot;&quot;/&gt;&lt;property id=&quot;20307&quot; value=&quot;651&quot;/&gt;&lt;/object&gt;&lt;object type=&quot;3&quot; unique_id=&quot;40482&quot;&gt;&lt;property id=&quot;20148&quot; value=&quot;5&quot;/&gt;&lt;property id=&quot;20300&quot; value=&quot;Slide 11 - &amp;quot;The Managerial Grid&amp;quot;&quot;/&gt;&lt;property id=&quot;20307&quot; value=&quot;650&quot;/&gt;&lt;/object&gt;&lt;object type=&quot;3&quot; unique_id=&quot;40483&quot;&gt;&lt;property id=&quot;20148&quot; value=&quot;5&quot;/&gt;&lt;property id=&quot;20300&quot; value=&quot;Slide 12 - &amp;quot;Exhibit 18-2&amp;#x0D;&amp;#x0A;Behavioral Theories of Leadership&amp;quot;&quot;/&gt;&lt;property id=&quot;20307&quot; value=&quot;649&quot;/&gt;&lt;/object&gt;&lt;object type=&quot;3&quot; unique_id=&quot;40484&quot;&gt;&lt;property id=&quot;20148&quot; value=&quot;5&quot;/&gt;&lt;property id=&quot;20300&quot; value=&quot;Slide 13 - &amp;quot;Exhibit 18-2 Behavioral Theories of Leadership (cont.)&amp;quot;&quot;/&gt;&lt;property id=&quot;20307&quot; value=&quot;648&quot;/&gt;&lt;/object&gt;&lt;object type=&quot;3&quot; unique_id=&quot;40485&quot;&gt;&lt;property id=&quot;20148&quot; value=&quot;5&quot;/&gt;&lt;property id=&quot;20300&quot; value=&quot;Slide 14 - &amp;quot;Exhibit 18-2 Behavioral Theories of Leadership (cont.)&amp;quot;&quot;/&gt;&lt;property id=&quot;20307&quot; value=&quot;647&quot;/&gt;&lt;/object&gt;&lt;object type=&quot;3&quot; unique_id=&quot;40486&quot;&gt;&lt;property id=&quot;20148&quot; value=&quot;5&quot;/&gt;&lt;property id=&quot;20300&quot; value=&quot;Slide 15 - &amp;quot;Contingency Theories of Leadership&amp;quot;&quot;/&gt;&lt;property id=&quot;20307&quot; value=&quot;646&quot;/&gt;&lt;/object&gt;&lt;object type=&quot;3&quot; unique_id=&quot;40487&quot;&gt;&lt;property id=&quot;20148&quot; value=&quot;5&quot;/&gt;&lt;property id=&quot;20300&quot; value=&quot;Slide 16 - &amp;quot;The Fiedler Model (cont.)&amp;quot;&quot;/&gt;&lt;property id=&quot;20307&quot; value=&quot;645&quot;/&gt;&lt;/object&gt;&lt;object type=&quot;3&quot; unique_id=&quot;40488&quot;&gt;&lt;property id=&quot;20148&quot; value=&quot;5&quot;/&gt;&lt;property id=&quot;20300&quot; value=&quot;Slide 17 - &amp;quot;The Fiedler Model (cont.)&amp;quot;&quot;/&gt;&lt;property id=&quot;20307&quot; value=&quot;644&quot;/&gt;&lt;/object&gt;&lt;object type=&quot;3&quot; unique_id=&quot;40489&quot;&gt;&lt;property id=&quot;20148&quot; value=&quot;5&quot;/&gt;&lt;property id=&quot;20300&quot; value=&quot;Slide 19 - &amp;quot;Hersey and Blanchard’s Situational Leadership Theory (SLT)&amp;quot;&quot;/&gt;&lt;property id=&quot;20307&quot; value=&quot;643&quot;/&gt;&lt;/object&gt;&lt;object type=&quot;3&quot; unique_id=&quot;40710&quot;&gt;&lt;property id=&quot;20148&quot; value=&quot;5&quot;/&gt;&lt;property id=&quot;20300&quot; value=&quot;Slide 18 - &amp;quot;Exhibit 18-3&amp;#x0D;&amp;#x0A;The Fiedler Model&amp;quot;&quot;/&gt;&lt;property id=&quot;20307&quot; value=&quot;659&quot;/&gt;&lt;/object&gt;&lt;object type=&quot;3&quot; unique_id=&quot;40711&quot;&gt;&lt;property id=&quot;20148&quot; value=&quot;5&quot;/&gt;&lt;property id=&quot;20300&quot; value=&quot;Slide 20 - &amp;quot;SLT Leadership Styles&amp;quot;&quot;/&gt;&lt;property id=&quot;20307&quot; value=&quot;660&quot;/&gt;&lt;/object&gt;&lt;object type=&quot;3&quot; unique_id=&quot;40712&quot;&gt;&lt;property id=&quot;20148&quot; value=&quot;5&quot;/&gt;&lt;property id=&quot;20300&quot; value=&quot;Slide 21 - &amp;quot;SLT Leadership Styles (cont.)&amp;quot;&quot;/&gt;&lt;property id=&quot;20307&quot; value=&quot;658&quot;/&gt;&lt;/object&gt;&lt;object type=&quot;3&quot; unique_id=&quot;40713&quot;&gt;&lt;property id=&quot;20148&quot; value=&quot;5&quot;/&gt;&lt;property id=&quot;20300&quot; value=&quot;Slide 22 - &amp;quot;Four Stages of Follower Readiness&amp;quot;&quot;/&gt;&lt;property id=&quot;20307&quot; value=&quot;657&quot;/&gt;&lt;/object&gt;&lt;object type=&quot;3&quot; unique_id=&quot;40714&quot;&gt;&lt;property id=&quot;20148&quot; value=&quot;5&quot;/&gt;&lt;property id=&quot;20300&quot; value=&quot;Slide 23 - &amp;quot;Four Stages of Follower Readiness (cont.)&amp;quot;&quot;/&gt;&lt;property id=&quot;20307&quot; value=&quot;661&quot;/&gt;&lt;/object&gt;&lt;object type=&quot;3&quot; unique_id=&quot;40715&quot;&gt;&lt;property id=&quot;20148&quot; value=&quot;5&quot;/&gt;&lt;property id=&quot;20300&quot; value=&quot;Slide 24 - &amp;quot;Path-Goal Model&amp;quot;&quot;/&gt;&lt;property id=&quot;20307&quot; value=&quot;662&quot;/&gt;&lt;/object&gt;&lt;object type=&quot;3&quot; unique_id=&quot;40716&quot;&gt;&lt;property id=&quot;20148&quot; value=&quot;5&quot;/&gt;&lt;property id=&quot;20300&quot; value=&quot;Slide 25 - &amp;quot;Path-Goal Model (cont.)&amp;quot;&quot;/&gt;&lt;property id=&quot;20307&quot; value=&quot;663&quot;/&gt;&lt;/object&gt;&lt;object type=&quot;3&quot; unique_id=&quot;40717&quot;&gt;&lt;property id=&quot;20148&quot; value=&quot;5&quot;/&gt;&lt;property id=&quot;20300&quot; value=&quot;Slide 26 - &amp;quot;Path-Goal Model (cont.)&amp;quot;&quot;/&gt;&lt;property id=&quot;20307&quot; value=&quot;664&quot;/&gt;&lt;/object&gt;&lt;object type=&quot;3&quot; unique_id=&quot;41558&quot;&gt;&lt;property id=&quot;20148&quot; value=&quot;5&quot;/&gt;&lt;property id=&quot;20300&quot; value=&quot;Slide 27 - &amp;quot;Exhibit 18-4&amp;#x0D;&amp;#x0A;Path-Goal Model&amp;quot;&quot;/&gt;&lt;property id=&quot;20307&quot; value=&quot;668&quot;/&gt;&lt;/object&gt;&lt;object type=&quot;3&quot; unique_id=&quot;41559&quot;&gt;&lt;property id=&quot;20148&quot; value=&quot;5&quot;/&gt;&lt;property id=&quot;20300&quot; value=&quot;Slide 28 - &amp;quot;Contemporary Views of Leadership&amp;quot;&quot;/&gt;&lt;property id=&quot;20307&quot; value=&quot;667&quot;/&gt;&lt;/object&gt;&lt;object type=&quot;3&quot; unique_id=&quot;41560&quot;&gt;&lt;property id=&quot;20148&quot; value=&quot;5&quot;/&gt;&lt;property id=&quot;20300&quot; value=&quot;Slide 29 - &amp;quot;Contemporary Views of Leadership (cont.)&amp;quot;&quot;/&gt;&lt;property id=&quot;20307&quot; value=&quot;666&quot;/&gt;&lt;/object&gt;&lt;object type=&quot;3&quot; unique_id=&quot;41561&quot;&gt;&lt;property id=&quot;20148&quot; value=&quot;5&quot;/&gt;&lt;property id=&quot;20300&quot; value=&quot;Slide 30 - &amp;quot;Contemporary Views of Leadership (cont.)&amp;quot;&quot;/&gt;&lt;property id=&quot;20307&quot; value=&quot;665&quot;/&gt;&lt;/object&gt;&lt;object type=&quot;3&quot; unique_id=&quot;41562&quot;&gt;&lt;property id=&quot;20148&quot; value=&quot;5&quot;/&gt;&lt;property id=&quot;20300&quot; value=&quot;Slide 31 - &amp;quot;Contemporary Views of Leadership (cont.)&amp;quot;&quot;/&gt;&lt;property id=&quot;20307&quot; value=&quot;669&quot;/&gt;&lt;/object&gt;&lt;object type=&quot;3&quot; unique_id=&quot;41563&quot;&gt;&lt;property id=&quot;20148&quot; value=&quot;5&quot;/&gt;&lt;property id=&quot;20300&quot; value=&quot;Slide 32 - &amp;quot;Exhibit 18-5&amp;#x0D;&amp;#x0A;Team Leadership Roles&amp;quot;&quot;/&gt;&lt;property id=&quot;20307&quot; value=&quot;672&quot;/&gt;&lt;/object&gt;&lt;object type=&quot;3&quot; unique_id=&quot;41564&quot;&gt;&lt;property id=&quot;20148&quot; value=&quot;5&quot;/&gt;&lt;property id=&quot;20300&quot; value=&quot;Slide 33 - &amp;quot;Leadership Issues in the Twenty-First&amp;#x0D;&amp;#x0A;Century&amp;quot;&quot;/&gt;&lt;property id=&quot;20307&quot; value=&quot;673&quot;/&gt;&lt;/object&gt;&lt;object type=&quot;3&quot; unique_id=&quot;41565&quot;&gt;&lt;property id=&quot;20148&quot; value=&quot;5&quot;/&gt;&lt;property id=&quot;20300&quot; value=&quot;Slide 34 - &amp;quot;Leadership Issues in the Twenty-First&amp;#x0D;&amp;#x0A;Century (cont.)&amp;quot;&quot;/&gt;&lt;property id=&quot;20307&quot; value=&quot;671&quot;/&gt;&lt;/object&gt;&lt;object type=&quot;3&quot; unique_id=&quot;41566&quot;&gt;&lt;property id=&quot;20148&quot; value=&quot;5&quot;/&gt;&lt;property id=&quot;20300&quot; value=&quot;Slide 35 - &amp;quot;Leadership Issues in the Twenty-First&amp;#x0D;&amp;#x0A;Century (cont.)&amp;quot;&quot;/&gt;&lt;property id=&quot;20307&quot; value=&quot;670&quot;/&gt;&lt;/object&gt;&lt;object type=&quot;3&quot; unique_id=&quot;41567&quot;&gt;&lt;property id=&quot;20148&quot; value=&quot;5&quot;/&gt;&lt;property id=&quot;20300&quot; value=&quot;Slide 36 - &amp;quot;Leadership Issues in the Twenty-First&amp;#x0D;&amp;#x0A;Century (cont.)&amp;quot;&quot;/&gt;&lt;property id=&quot;20307&quot; value=&quot;675&quot;/&gt;&lt;/object&gt;&lt;object type=&quot;3&quot; unique_id=&quot;41568&quot;&gt;&lt;property id=&quot;20148&quot; value=&quot;5&quot;/&gt;&lt;property id=&quot;20300&quot; value=&quot;Slide 37 - &amp;quot;Exhibit 18-6&amp;#x0D;&amp;#x0A;Building Trust&amp;quot;&quot;/&gt;&lt;property id=&quot;20307&quot; value=&quot;676&quot;/&gt;&lt;/object&gt;&lt;object type=&quot;3&quot; unique_id=&quot;41569&quot;&gt;&lt;property id=&quot;20148&quot; value=&quot;5&quot;/&gt;&lt;property id=&quot;20300&quot; value=&quot;Slide 38 - &amp;quot;Leadership Issues in the Twenty-First&amp;#x0D;&amp;#x0A;Century (cont.)&amp;quot;&quot;/&gt;&lt;property id=&quot;20307&quot; value=&quot;680&quot;/&gt;&lt;/object&gt;&lt;object type=&quot;3&quot; unique_id=&quot;41570&quot;&gt;&lt;property id=&quot;20148&quot; value=&quot;5&quot;/&gt;&lt;property id=&quot;20300&quot; value=&quot;Slide 39 - &amp;quot;Leadership Issues in the Twenty-First&amp;#x0D;&amp;#x0A;Century (cont.)&amp;quot;&quot;/&gt;&lt;property id=&quot;20307&quot; value=&quot;674&quot;/&gt;&lt;/object&gt;&lt;object type=&quot;3&quot; unique_id=&quot;41571&quot;&gt;&lt;property id=&quot;20148&quot; value=&quot;5&quot;/&gt;&lt;property id=&quot;20300&quot; value=&quot;Slide 40 - &amp;quot;Exhibit 18-7&amp;#x0D;&amp;#x0A;Cross-Cultural Leadership&amp;quot;&quot;/&gt;&lt;property id=&quot;20307&quot; value=&quot;679&quot;/&gt;&lt;/object&gt;&lt;object type=&quot;3&quot; unique_id=&quot;41572&quot;&gt;&lt;property id=&quot;20148&quot; value=&quot;5&quot;/&gt;&lt;property id=&quot;20300&quot; value=&quot;Slide 41 - &amp;quot;Becoming an Effective Leader&amp;quot;&quot;/&gt;&lt;property id=&quot;20307&quot; value=&quot;678&quot;/&gt;&lt;/object&gt;&lt;object type=&quot;3&quot; unique_id=&quot;41573&quot;&gt;&lt;property id=&quot;20148&quot; value=&quot;5&quot;/&gt;&lt;property id=&quot;20300&quot; value=&quot;Slide 42 - &amp;quot;Review Learning Outcome 18.1&amp;quot;&quot;/&gt;&lt;property id=&quot;20307&quot; value=&quot;677&quot;/&gt;&lt;/object&gt;&lt;object type=&quot;3&quot; unique_id=&quot;41574&quot;&gt;&lt;property id=&quot;20148&quot; value=&quot;5&quot;/&gt;&lt;property id=&quot;20300&quot; value=&quot;Slide 43 - &amp;quot;Review Learning Outcome 18.2&amp;quot;&quot;/&gt;&lt;property id=&quot;20307&quot; value=&quot;681&quot;/&gt;&lt;/object&gt;&lt;object type=&quot;3&quot; unique_id=&quot;41575&quot;&gt;&lt;property id=&quot;20148&quot; value=&quot;5&quot;/&gt;&lt;property id=&quot;20300&quot; value=&quot;Slide 44 - &amp;quot;Review Learning Outcome 18.2 (cont.)&amp;quot;&quot;/&gt;&lt;property id=&quot;20307&quot; value=&quot;684&quot;/&gt;&lt;/object&gt;&lt;object type=&quot;3&quot; unique_id=&quot;41576&quot;&gt;&lt;property id=&quot;20148&quot; value=&quot;5&quot;/&gt;&lt;property id=&quot;20300&quot; value=&quot;Slide 45 - &amp;quot;Review Learning Outcome 18.3&amp;quot;&quot;/&gt;&lt;property id=&quot;20307&quot; value=&quot;683&quot;/&gt;&lt;/object&gt;&lt;object type=&quot;3&quot; unique_id=&quot;41577&quot;&gt;&lt;property id=&quot;20148&quot; value=&quot;5&quot;/&gt;&lt;property id=&quot;20300&quot; value=&quot;Slide 46 - &amp;quot;Review Learning Outcome 18.4&amp;quot;&quot;/&gt;&lt;property id=&quot;20307&quot; value=&quot;688&quot;/&gt;&lt;/object&gt;&lt;object type=&quot;3&quot; unique_id=&quot;41578&quot;&gt;&lt;property id=&quot;20148&quot; value=&quot;5&quot;/&gt;&lt;property id=&quot;20300&quot; value=&quot;Slide 47 - &amp;quot;Review Learning Outcome 18.4 (cont.)&amp;quot;&quot;/&gt;&lt;property id=&quot;20307&quot; value=&quot;687&quot;/&gt;&lt;/object&gt;&lt;object type=&quot;3&quot; unique_id=&quot;41579&quot;&gt;&lt;property id=&quot;20148&quot; value=&quot;5&quot;/&gt;&lt;property id=&quot;20300&quot; value=&quot;Slide 48 - &amp;quot;Review Learning Outcome 18.5&amp;quot;&quot;/&gt;&lt;property id=&quot;20307&quot; value=&quot;686&quot;/&gt;&lt;/object&gt;&lt;/object&gt;&lt;/object&gt;&lt;/database&gt;"/>
  <p:tag name="SECTOMILLISECCONVERTED" val="1"/>
</p:tagLst>
</file>

<file path=ppt/theme/theme1.xml><?xml version="1.0" encoding="utf-8"?>
<a:theme xmlns:a="http://schemas.openxmlformats.org/drawingml/2006/main" name="mgmt12e (1)">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mgmt12e (1)</Template>
  <TotalTime>31006</TotalTime>
  <Words>5726</Words>
  <Application>Microsoft Office PowerPoint</Application>
  <PresentationFormat>On-screen Show (4:3)</PresentationFormat>
  <Paragraphs>516</Paragraphs>
  <Slides>44</Slides>
  <Notes>39</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44</vt:i4>
      </vt:variant>
    </vt:vector>
  </HeadingPairs>
  <TitlesOfParts>
    <vt:vector size="54" baseType="lpstr">
      <vt:lpstr>Arial</vt:lpstr>
      <vt:lpstr>Calibri</vt:lpstr>
      <vt:lpstr>Gill Sans MT</vt:lpstr>
      <vt:lpstr>HelveticaNeue-Bold</vt:lpstr>
      <vt:lpstr>HelveticaNeue-Light</vt:lpstr>
      <vt:lpstr>Wingdings 3</vt:lpstr>
      <vt:lpstr>mgmt12e (1)</vt:lpstr>
      <vt:lpstr>3_Office Theme</vt:lpstr>
      <vt:lpstr>4_Office Theme</vt:lpstr>
      <vt:lpstr>Urban Pop</vt:lpstr>
      <vt:lpstr>liderança</vt:lpstr>
      <vt:lpstr>Objetivos</vt:lpstr>
      <vt:lpstr>Líderes e liderança</vt:lpstr>
      <vt:lpstr>Teorias iniciais sobre liderança</vt:lpstr>
      <vt:lpstr>figura 17-1  Oito traços associados com a liderança</vt:lpstr>
      <vt:lpstr>Teorias iniciais sobre liderança (cont.)</vt:lpstr>
      <vt:lpstr>Estudos da  universidade de iowa</vt:lpstr>
      <vt:lpstr>Estudos da  universidade de iowa (cont.)</vt:lpstr>
      <vt:lpstr>Estudos da  universidade de Ohio State</vt:lpstr>
      <vt:lpstr>Estudos da  universidade de Ohio State (Cont.)</vt:lpstr>
      <vt:lpstr>Estudos da  Universidade de Michigan</vt:lpstr>
      <vt:lpstr>Estudos da  Universidade de Michigan (Cont.)</vt:lpstr>
      <vt:lpstr>Grelha de Gestão de blake e mouton</vt:lpstr>
      <vt:lpstr>Grelha de gestão</vt:lpstr>
      <vt:lpstr>Figura 17-2 teorias comportamentais </vt:lpstr>
      <vt:lpstr>Teorias contingenciais da liderança</vt:lpstr>
      <vt:lpstr>Teorias contingenciais da liderança</vt:lpstr>
      <vt:lpstr>Modelo de Fiedler (cont.)</vt:lpstr>
      <vt:lpstr>Modelo de Fiedler (cont.)</vt:lpstr>
      <vt:lpstr>figura 17-3 modelo de Fiedler</vt:lpstr>
      <vt:lpstr>Teoria da liderança situacional Hersey and Blanchard</vt:lpstr>
      <vt:lpstr>Teoria da liderança situacional Hersey and Blanchard</vt:lpstr>
      <vt:lpstr>Estilos de liderança na slt Hersey and Blanchard</vt:lpstr>
      <vt:lpstr>Níveis de maturidade dos subordinados na slt  Hersey and Blanchard</vt:lpstr>
      <vt:lpstr>path-goal Model (meta-caminho )</vt:lpstr>
      <vt:lpstr>Path-Goal Model (cont.)</vt:lpstr>
      <vt:lpstr>Path-Goal Model (cont.)</vt:lpstr>
      <vt:lpstr>figura 17-4 Path-Goal Model</vt:lpstr>
      <vt:lpstr>Perspetivas contemporâneas sobre a motivação</vt:lpstr>
      <vt:lpstr>Perspetivas contemporâneas sobre a motivação (cont.)</vt:lpstr>
      <vt:lpstr>Perspetivas contemporâneas sobre a motivação (cont.)</vt:lpstr>
      <vt:lpstr>Perspetivas contemporâneas sobre a motivação (cont.)</vt:lpstr>
      <vt:lpstr>Perspetivas contemporâneas sobre a motivação (cont.)</vt:lpstr>
      <vt:lpstr>figura 17-5 papéis dos líderes de equipas</vt:lpstr>
      <vt:lpstr>Tópicos de liderança  no século XXI</vt:lpstr>
      <vt:lpstr>Tópicos de liderança  no século XXI</vt:lpstr>
      <vt:lpstr>PowerPoint Presentation</vt:lpstr>
      <vt:lpstr>PowerPoint Presentation</vt:lpstr>
      <vt:lpstr>figura 17-6 construIr a confiança</vt:lpstr>
      <vt:lpstr>PowerPoint Presentation</vt:lpstr>
      <vt:lpstr>PowerPoint Presentation</vt:lpstr>
      <vt:lpstr>Figura 17-7 liderança em diferentes culturas</vt:lpstr>
      <vt:lpstr>Tornar-se um líder eficaz</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Robinson</dc:creator>
  <cp:lastModifiedBy>Eduarda Soares</cp:lastModifiedBy>
  <cp:revision>400</cp:revision>
  <dcterms:created xsi:type="dcterms:W3CDTF">2012-10-07T22:51:25Z</dcterms:created>
  <dcterms:modified xsi:type="dcterms:W3CDTF">2016-09-13T14:19:47Z</dcterms:modified>
</cp:coreProperties>
</file>